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626" r:id="rId2"/>
    <p:sldId id="735" r:id="rId3"/>
    <p:sldId id="319" r:id="rId4"/>
    <p:sldId id="594" r:id="rId5"/>
    <p:sldId id="651" r:id="rId6"/>
    <p:sldId id="524" r:id="rId7"/>
    <p:sldId id="640" r:id="rId8"/>
    <p:sldId id="733" r:id="rId9"/>
    <p:sldId id="632" r:id="rId10"/>
    <p:sldId id="644" r:id="rId11"/>
    <p:sldId id="598" r:id="rId12"/>
    <p:sldId id="635" r:id="rId13"/>
    <p:sldId id="597" r:id="rId14"/>
    <p:sldId id="328" r:id="rId15"/>
    <p:sldId id="329" r:id="rId16"/>
    <p:sldId id="595" r:id="rId17"/>
    <p:sldId id="646" r:id="rId18"/>
    <p:sldId id="614" r:id="rId19"/>
    <p:sldId id="629" r:id="rId20"/>
    <p:sldId id="648" r:id="rId21"/>
    <p:sldId id="647" r:id="rId22"/>
    <p:sldId id="737" r:id="rId23"/>
    <p:sldId id="738" r:id="rId24"/>
    <p:sldId id="739" r:id="rId25"/>
    <p:sldId id="740" r:id="rId26"/>
    <p:sldId id="741" r:id="rId27"/>
    <p:sldId id="744" r:id="rId28"/>
    <p:sldId id="743" r:id="rId29"/>
    <p:sldId id="742" r:id="rId30"/>
    <p:sldId id="746" r:id="rId31"/>
    <p:sldId id="745" r:id="rId32"/>
    <p:sldId id="734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1A1A"/>
    <a:srgbClr val="C20E1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6F53A-4C2B-4F72-B380-7754778EA6B6}" v="10" dt="2022-02-07T10:36:58.229"/>
    <p1510:client id="{C5C50312-E415-483A-86DA-0C3267A4F81E}" v="92" dt="2022-02-07T15:48:00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howGuides="1">
      <p:cViewPr varScale="1">
        <p:scale>
          <a:sx n="122" d="100"/>
          <a:sy n="122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43ED7-547F-4DA1-AA9D-F88A51D8769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3A5E0-5CB1-47F7-86BA-317730B43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6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46895-7C34-4D1D-B4E6-B2D130856F78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13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46895-7C34-4D1D-B4E6-B2D130856F78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40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46895-7C34-4D1D-B4E6-B2D130856F78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5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46895-7C34-4D1D-B4E6-B2D130856F78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83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FC9E8A8-B9E3-4A19-9BA1-C930B3412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614FF0AB-66AB-40A6-8D15-93BA27D8D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CE31EFB-4CEE-4E62-959A-7BB0131E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BF317B35-966D-4CCE-A85E-C57955DD3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045C803-C801-4A6E-99A7-53F86552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2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FC3E571-DA4C-4E49-B987-E20CF0C0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B68B8501-BA23-4631-9D1E-45EFA5AA8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2F032EC-AB4E-401E-A3E6-C2B50A96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91344AB-2FAB-4032-A9AF-4092D5B5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75F47E9-B8FB-4B9E-B263-4C30BEAC4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88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754FDC88-7050-4AFF-889D-B4B3DDC96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226C6A27-F38D-4BDF-A181-CA0E5AE6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3110EB-347B-4B95-9258-2371CDA6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44A1D24-8B48-47BB-9135-7F54D548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38835E3-EC7D-4296-86D9-FDA65AD7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61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B0EBC0C2-387F-4AED-90B9-C30A79F40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49"/>
            <a:ext cx="12192000" cy="428625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5796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="" xmlns:a16="http://schemas.microsoft.com/office/drawing/2014/main" id="{E695AC8B-7DCF-4026-9EB0-F1F7E6D4A2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4858" y="1058335"/>
            <a:ext cx="3471863" cy="22351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A3E474FB-BAB5-4286-8E5D-1CB9746BE0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070" y="1058335"/>
            <a:ext cx="3471863" cy="474133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="" xmlns:a16="http://schemas.microsoft.com/office/drawing/2014/main" id="{BB9CA2FF-5CDD-41A7-A235-BB8798F1DD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858" y="3428999"/>
            <a:ext cx="3471863" cy="23706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0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BB1F3A5-B2F2-49BB-A679-CB5301E764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8397" y="1292454"/>
            <a:ext cx="2859088" cy="2859087"/>
          </a:xfrm>
        </p:spPr>
        <p:txBody>
          <a:bodyPr/>
          <a:lstStyle/>
          <a:p>
            <a:endParaRPr lang="en-ID"/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B6C74125-1AC3-4569-954A-3E992B5568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6456" y="1292453"/>
            <a:ext cx="2859088" cy="285908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3">
            <a:extLst>
              <a:ext uri="{FF2B5EF4-FFF2-40B4-BE49-F238E27FC236}">
                <a16:creationId xmlns="" xmlns:a16="http://schemas.microsoft.com/office/drawing/2014/main" id="{3D9F0D0A-9AB5-4855-9383-F00407CE8F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74515" y="1292453"/>
            <a:ext cx="2859088" cy="285908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800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3C7E211-BB96-4FF7-A1E3-F8FF3721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2C2FC95-556F-4CCC-891D-3E3EEF76E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C2FDF47F-93DB-452A-8665-0C796682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39F4D11-0F50-4DDD-83FB-21DF5A1D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C5F7A21-F7CA-4CBB-B384-3D5F4671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78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1C3EE05-8869-41C0-B3A4-3130CDC2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7B01CF86-C7EC-489E-96C2-87AD2C01A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CFBF4F2-455E-4129-8528-EEE9D3739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4DE403B8-5F3A-4F24-AB57-22A7688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917CA56-377F-446C-A996-173AEEDE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93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9270F8F-FEF6-4E28-B287-3B7E565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4FE69FC-1404-4F3C-AB57-D620114F5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014CF3D5-5CDB-4C37-BF34-D5677F7CE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C62A559-5E07-47AE-B087-AA6F6F44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99924978-3BC8-47BA-976D-288FD78C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FE5CDC67-C522-4BA6-BA6B-E4F7A0EA3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6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116762E-3431-4D0D-BBD9-2A88EC33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DEA98C4-22CC-47D6-A5D2-EB31A5C16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9ED08FF6-1B10-4D18-83E4-052639751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5375543A-A5C4-4E2E-976D-2B923B774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ECA0375B-C889-4B67-846A-63F3DA177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9BC746B9-E552-45BF-943C-22DB6696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4BEBAEAE-9E7B-4F2C-B7E7-4FC22FB5A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5D4D7B1B-5A66-4589-969D-8CAB587E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6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0817DE-1FBE-4791-8CA2-38E4DD0B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9A1E126-0D31-4863-B471-1F87DE0FB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29B5AC34-D061-4698-92ED-6144D33B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D553A824-0F9B-44C4-8B78-DACB6597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29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0615EE74-B7A3-454E-B62B-62E5DD1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9DBF275E-862D-40DC-A02D-C93DC0BE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5EFA7CC9-3FAE-4BDA-A695-648ADAC0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33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DEA3AA9-C7FA-42D9-A08B-2186663D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76AB852-D6FF-4013-BAA6-E30EC4773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3951F8A9-4B3D-4088-92C7-57A14F433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515B692-40DE-4735-9804-BE2071F3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FD86E57F-CD22-4EC2-A025-B59DD2DE4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D4D68282-98FA-41AE-A8D4-75E0805F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99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3B56C4D-2642-4B5E-93EC-2CC20DF6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A7BE372A-CAD9-4D80-A9CB-17AEF8741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55C04AB1-6BD1-4075-A61F-C23415E57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02C0801-E41F-4FBD-AF20-22506AA7B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21153103-6019-4FBA-A26A-836CB72FF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D67AA467-044F-4C66-8B24-FB1263EBA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09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5306C1D7-10B2-496C-8DA3-96F6152C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EBB8FCD7-DA30-4EF9-B206-F39CF6A8A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A958B15E-3ED8-4C63-8EF4-188FD1281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8F05E-4B95-45CD-80D4-5904F8292B79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1DD720F2-7D72-4DB6-9D3D-8BC8D40CC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7BFF36F-6F2E-4B54-9AF8-24C9BEC80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BCDB4-DD8F-45C5-9CE6-52B2D98DD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88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636">
            <a:extLst>
              <a:ext uri="{FF2B5EF4-FFF2-40B4-BE49-F238E27FC236}">
                <a16:creationId xmlns="" xmlns:a16="http://schemas.microsoft.com/office/drawing/2014/main" id="{2747A516-9DDF-4D79-A41D-450DBECE32EC}"/>
              </a:ext>
            </a:extLst>
          </p:cNvPr>
          <p:cNvSpPr>
            <a:spLocks/>
          </p:cNvSpPr>
          <p:nvPr/>
        </p:nvSpPr>
        <p:spPr bwMode="auto">
          <a:xfrm>
            <a:off x="5784851" y="3306763"/>
            <a:ext cx="217759597" cy="45719"/>
          </a:xfrm>
          <a:custGeom>
            <a:avLst/>
            <a:gdLst>
              <a:gd name="T0" fmla="*/ 0 w 1"/>
              <a:gd name="T1" fmla="*/ 1 w 1"/>
              <a:gd name="T2" fmla="*/ 1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3E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 dirty="0"/>
          </a:p>
        </p:txBody>
      </p:sp>
      <p:sp>
        <p:nvSpPr>
          <p:cNvPr id="43" name="Freeform 642">
            <a:extLst>
              <a:ext uri="{FF2B5EF4-FFF2-40B4-BE49-F238E27FC236}">
                <a16:creationId xmlns="" xmlns:a16="http://schemas.microsoft.com/office/drawing/2014/main" id="{564D08B7-F584-4E79-9236-733D7333CB72}"/>
              </a:ext>
            </a:extLst>
          </p:cNvPr>
          <p:cNvSpPr>
            <a:spLocks/>
          </p:cNvSpPr>
          <p:nvPr/>
        </p:nvSpPr>
        <p:spPr bwMode="auto">
          <a:xfrm>
            <a:off x="5789614" y="3354388"/>
            <a:ext cx="45719" cy="653233072"/>
          </a:xfrm>
          <a:custGeom>
            <a:avLst/>
            <a:gdLst>
              <a:gd name="T0" fmla="*/ 0 h 4"/>
              <a:gd name="T1" fmla="*/ 4 h 4"/>
              <a:gd name="T2" fmla="*/ 3 h 4"/>
              <a:gd name="T3" fmla="*/ 0 h 4"/>
              <a:gd name="T4" fmla="*/ 0 h 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4">
                <a:moveTo>
                  <a:pt x="0" y="0"/>
                </a:moveTo>
                <a:cubicBezTo>
                  <a:pt x="0" y="1"/>
                  <a:pt x="0" y="3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0" y="2"/>
                  <a:pt x="0" y="1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3E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 dirty="0"/>
          </a:p>
        </p:txBody>
      </p:sp>
      <p:sp>
        <p:nvSpPr>
          <p:cNvPr id="58" name="Freeform 657">
            <a:extLst>
              <a:ext uri="{FF2B5EF4-FFF2-40B4-BE49-F238E27FC236}">
                <a16:creationId xmlns="" xmlns:a16="http://schemas.microsoft.com/office/drawing/2014/main" id="{FF0A99E9-18A9-4939-81DA-E939F06BC187}"/>
              </a:ext>
            </a:extLst>
          </p:cNvPr>
          <p:cNvSpPr>
            <a:spLocks/>
          </p:cNvSpPr>
          <p:nvPr/>
        </p:nvSpPr>
        <p:spPr bwMode="auto">
          <a:xfrm>
            <a:off x="6216650" y="3414714"/>
            <a:ext cx="45719" cy="217759597"/>
          </a:xfrm>
          <a:custGeom>
            <a:avLst/>
            <a:gdLst>
              <a:gd name="T0" fmla="*/ 3 h 3"/>
              <a:gd name="T1" fmla="*/ 0 h 3"/>
              <a:gd name="T2" fmla="*/ 3 h 3"/>
              <a:gd name="T3" fmla="*/ 3 h 3"/>
              <a:gd name="T4" fmla="*/ 3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3">
                <a:moveTo>
                  <a:pt x="0" y="3"/>
                </a:move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4250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 dirty="0"/>
          </a:p>
        </p:txBody>
      </p:sp>
      <p:sp>
        <p:nvSpPr>
          <p:cNvPr id="97" name="Freeform 696">
            <a:extLst>
              <a:ext uri="{FF2B5EF4-FFF2-40B4-BE49-F238E27FC236}">
                <a16:creationId xmlns="" xmlns:a16="http://schemas.microsoft.com/office/drawing/2014/main" id="{03BAC71A-650D-4531-AF2A-CBA4BE8ACA5E}"/>
              </a:ext>
            </a:extLst>
          </p:cNvPr>
          <p:cNvSpPr>
            <a:spLocks/>
          </p:cNvSpPr>
          <p:nvPr/>
        </p:nvSpPr>
        <p:spPr bwMode="auto">
          <a:xfrm>
            <a:off x="6465888" y="3378201"/>
            <a:ext cx="290315651" cy="45719"/>
          </a:xfrm>
          <a:custGeom>
            <a:avLst/>
            <a:gdLst>
              <a:gd name="T0" fmla="*/ 2 w 4"/>
              <a:gd name="T1" fmla="*/ 0 w 4"/>
              <a:gd name="T2" fmla="*/ 0 w 4"/>
              <a:gd name="T3" fmla="*/ 4 w 4"/>
              <a:gd name="T4" fmla="*/ 2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4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5561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 dirty="0"/>
          </a:p>
        </p:txBody>
      </p:sp>
      <p:sp>
        <p:nvSpPr>
          <p:cNvPr id="98" name="Freeform 697">
            <a:extLst>
              <a:ext uri="{FF2B5EF4-FFF2-40B4-BE49-F238E27FC236}">
                <a16:creationId xmlns="" xmlns:a16="http://schemas.microsoft.com/office/drawing/2014/main" id="{493B47F1-0D5C-4281-A8AB-C675C0589A7E}"/>
              </a:ext>
            </a:extLst>
          </p:cNvPr>
          <p:cNvSpPr>
            <a:spLocks/>
          </p:cNvSpPr>
          <p:nvPr/>
        </p:nvSpPr>
        <p:spPr bwMode="auto">
          <a:xfrm>
            <a:off x="6465888" y="3378201"/>
            <a:ext cx="290315651" cy="45719"/>
          </a:xfrm>
          <a:custGeom>
            <a:avLst/>
            <a:gdLst>
              <a:gd name="T0" fmla="*/ 2 w 4"/>
              <a:gd name="T1" fmla="*/ 0 w 4"/>
              <a:gd name="T2" fmla="*/ 0 w 4"/>
              <a:gd name="T3" fmla="*/ 4 w 4"/>
              <a:gd name="T4" fmla="*/ 2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4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 dirty="0"/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554061B3-1DF1-4C47-875B-7F1958B7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48395" y="5925278"/>
            <a:ext cx="1490452" cy="28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18D469FD-AB62-4918-8F61-2F88D080C603}"/>
              </a:ext>
            </a:extLst>
          </p:cNvPr>
          <p:cNvSpPr/>
          <p:nvPr/>
        </p:nvSpPr>
        <p:spPr>
          <a:xfrm>
            <a:off x="911424" y="1028734"/>
            <a:ext cx="9314373" cy="46038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cs-CZ" sz="4000" b="1" dirty="0">
                <a:solidFill>
                  <a:schemeClr val="bg1"/>
                </a:solidFill>
                <a:latin typeface="Basier Square" panose="00000500000000000000" pitchFamily="50" charset="-18"/>
              </a:rPr>
              <a:t>Komunitní bydlení</a:t>
            </a:r>
          </a:p>
          <a:p>
            <a:pPr>
              <a:buNone/>
            </a:pPr>
            <a:r>
              <a:rPr lang="cs-CZ" sz="4000" b="1" dirty="0">
                <a:solidFill>
                  <a:schemeClr val="bg1"/>
                </a:solidFill>
                <a:latin typeface="Basier Square" panose="00000500000000000000" pitchFamily="50" charset="-18"/>
              </a:rPr>
              <a:t>Domovy seniorů</a:t>
            </a:r>
          </a:p>
          <a:p>
            <a:pPr>
              <a:buNone/>
            </a:pPr>
            <a:r>
              <a:rPr lang="cs-CZ" sz="4000" b="1" dirty="0">
                <a:solidFill>
                  <a:schemeClr val="bg1"/>
                </a:solidFill>
                <a:latin typeface="Basier Square" panose="00000500000000000000" pitchFamily="50" charset="-18"/>
              </a:rPr>
              <a:t>Udržitelné bydlení</a:t>
            </a:r>
          </a:p>
          <a:p>
            <a:pPr>
              <a:buNone/>
            </a:pPr>
            <a:endParaRPr lang="cs-CZ" sz="4000" b="1" dirty="0">
              <a:solidFill>
                <a:schemeClr val="bg1"/>
              </a:solidFill>
              <a:latin typeface="Basier Square" panose="00000500000000000000" pitchFamily="50" charset="-18"/>
            </a:endParaRPr>
          </a:p>
          <a:p>
            <a:pPr>
              <a:buNone/>
            </a:pPr>
            <a:endParaRPr lang="cs-CZ" sz="4000" b="1" dirty="0">
              <a:solidFill>
                <a:schemeClr val="bg1"/>
              </a:solidFill>
              <a:latin typeface="Basier Square" panose="00000500000000000000" pitchFamily="50" charset="-18"/>
            </a:endParaRPr>
          </a:p>
          <a:p>
            <a:pPr>
              <a:buNone/>
            </a:pPr>
            <a:endParaRPr lang="cs-CZ" sz="4000" b="1" dirty="0">
              <a:solidFill>
                <a:schemeClr val="bg1"/>
              </a:solidFill>
              <a:latin typeface="Basier Square" panose="00000500000000000000" pitchFamily="50" charset="-18"/>
            </a:endParaRPr>
          </a:p>
          <a:p>
            <a:pPr>
              <a:buNone/>
            </a:pPr>
            <a:r>
              <a:rPr lang="cs-CZ" sz="2667" dirty="0">
                <a:solidFill>
                  <a:schemeClr val="bg1"/>
                </a:solidFill>
                <a:latin typeface="Basier Square" panose="00000500000000000000" pitchFamily="50" charset="-18"/>
              </a:rPr>
              <a:t>Karel Kolínský</a:t>
            </a:r>
          </a:p>
          <a:p>
            <a:pPr>
              <a:buNone/>
            </a:pPr>
            <a:r>
              <a:rPr lang="cs-CZ" sz="2650" dirty="0">
                <a:solidFill>
                  <a:schemeClr val="bg1"/>
                </a:solidFill>
                <a:latin typeface="Basier Square"/>
              </a:rPr>
              <a:t>KOMA MODULAR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3895C818-AA76-464E-2F99-55C702F7A624}"/>
              </a:ext>
            </a:extLst>
          </p:cNvPr>
          <p:cNvSpPr txBox="1"/>
          <p:nvPr/>
        </p:nvSpPr>
        <p:spPr>
          <a:xfrm>
            <a:off x="12569952" y="1402080"/>
            <a:ext cx="12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úvod</a:t>
            </a:r>
          </a:p>
        </p:txBody>
      </p:sp>
    </p:spTree>
    <p:extLst>
      <p:ext uri="{BB962C8B-B14F-4D97-AF65-F5344CB8AC3E}">
        <p14:creationId xmlns:p14="http://schemas.microsoft.com/office/powerpoint/2010/main" val="20420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49483" y="2394950"/>
            <a:ext cx="3315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>
                <a:solidFill>
                  <a:srgbClr val="050505"/>
                </a:solidFill>
                <a:latin typeface="Basier Square" pitchFamily="2" charset="0"/>
              </a:rPr>
              <a:t>Škola </a:t>
            </a:r>
          </a:p>
          <a:p>
            <a:pPr algn="l"/>
            <a:r>
              <a:rPr lang="cs-CZ" sz="2800" b="1">
                <a:solidFill>
                  <a:srgbClr val="050505"/>
                </a:solidFill>
                <a:latin typeface="Basier Square" pitchFamily="2" charset="0"/>
              </a:rPr>
              <a:t>po zemětřesení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2009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065ED2-5784-4A24-A81C-B5A1ABE586D1}"/>
              </a:ext>
            </a:extLst>
          </p:cNvPr>
          <p:cNvSpPr txBox="1"/>
          <p:nvPr/>
        </p:nvSpPr>
        <p:spPr>
          <a:xfrm>
            <a:off x="8349484" y="3646186"/>
            <a:ext cx="3574003" cy="151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výroby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3 týdny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montáže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4 týdny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Počet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modulů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123</a:t>
            </a:r>
          </a:p>
          <a:p>
            <a:pPr>
              <a:lnSpc>
                <a:spcPct val="150000"/>
              </a:lnSpc>
            </a:pP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Užitná plocha: 2240 m</a:t>
            </a:r>
            <a:r>
              <a:rPr lang="cs-CZ" sz="1600" spc="67" baseline="30000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2</a:t>
            </a:r>
            <a:endParaRPr lang="en-ID" sz="1600" spc="67" baseline="30000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24" name="Zástupný symbol obrázku 23">
            <a:extLst>
              <a:ext uri="{FF2B5EF4-FFF2-40B4-BE49-F238E27FC236}">
                <a16:creationId xmlns="" xmlns:a16="http://schemas.microsoft.com/office/drawing/2014/main" id="{058367F8-BB4E-4233-8F47-52B151A1A1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r="972"/>
          <a:stretch/>
        </p:blipFill>
        <p:spPr>
          <a:xfrm>
            <a:off x="2021055" y="3092825"/>
            <a:ext cx="4387196" cy="2995677"/>
          </a:xfrm>
        </p:spPr>
      </p:pic>
      <p:pic>
        <p:nvPicPr>
          <p:cNvPr id="11" name="Obrázek 10" descr="Obsah obrázku text, tráva, exteriér, obloha&#10;&#10;Popis byl vytvořen automaticky">
            <a:extLst>
              <a:ext uri="{FF2B5EF4-FFF2-40B4-BE49-F238E27FC236}">
                <a16:creationId xmlns="" xmlns:a16="http://schemas.microsoft.com/office/drawing/2014/main" id="{504A5096-A5C8-49C7-92D8-2AB50CD7F3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05" y="892003"/>
            <a:ext cx="2636334" cy="1980000"/>
          </a:xfrm>
          <a:prstGeom prst="rect">
            <a:avLst/>
          </a:prstGeom>
        </p:spPr>
      </p:pic>
      <p:pic>
        <p:nvPicPr>
          <p:cNvPr id="13" name="Obrázek 12" descr="Obsah obrázku text, exteriér, silnice, obloha&#10;&#10;Popis byl vytvořen automaticky">
            <a:extLst>
              <a:ext uri="{FF2B5EF4-FFF2-40B4-BE49-F238E27FC236}">
                <a16:creationId xmlns="" xmlns:a16="http://schemas.microsoft.com/office/drawing/2014/main" id="{074ADD0A-79EC-4FDA-94DB-14A8689DE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70" y="892003"/>
            <a:ext cx="264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586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49483" y="1796819"/>
            <a:ext cx="3315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tx1">
                    <a:lumMod val="85000"/>
                    <a:lumOff val="15000"/>
                  </a:schemeClr>
                </a:solidFill>
                <a:latin typeface="Basier Square" pitchFamily="2" charset="0"/>
              </a:rPr>
              <a:t>Sociální bytové domy Hamburk</a:t>
            </a:r>
            <a:endParaRPr lang="en-ID" sz="2800" b="1">
              <a:solidFill>
                <a:schemeClr val="tx1">
                  <a:lumMod val="85000"/>
                  <a:lumOff val="1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2012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065ED2-5784-4A24-A81C-B5A1ABE586D1}"/>
              </a:ext>
            </a:extLst>
          </p:cNvPr>
          <p:cNvSpPr txBox="1"/>
          <p:nvPr/>
        </p:nvSpPr>
        <p:spPr>
          <a:xfrm>
            <a:off x="8349484" y="3646186"/>
            <a:ext cx="3574003" cy="188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výroby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3 týdny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montáže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6 týdnů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Počet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modulů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198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Užitná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plocha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3 6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00</a:t>
            </a: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Výrobková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řada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StandardLine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22" name="Zástupný symbol obrázku 21">
            <a:extLst>
              <a:ext uri="{FF2B5EF4-FFF2-40B4-BE49-F238E27FC236}">
                <a16:creationId xmlns="" xmlns:a16="http://schemas.microsoft.com/office/drawing/2014/main" id="{D9B71A50-035B-4335-AFA1-719E84D218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 b="7080"/>
          <a:stretch/>
        </p:blipFill>
        <p:spPr>
          <a:xfrm>
            <a:off x="754858" y="1058335"/>
            <a:ext cx="3471863" cy="2235199"/>
          </a:xfrm>
        </p:spPr>
      </p:pic>
      <p:pic>
        <p:nvPicPr>
          <p:cNvPr id="19" name="Zástupný symbol obrázku 18">
            <a:extLst>
              <a:ext uri="{FF2B5EF4-FFF2-40B4-BE49-F238E27FC236}">
                <a16:creationId xmlns="" xmlns:a16="http://schemas.microsoft.com/office/drawing/2014/main" id="{8FC4E049-0BCC-478D-BC9B-48574149BA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0" r="22540"/>
          <a:stretch/>
        </p:blipFill>
        <p:spPr>
          <a:xfrm>
            <a:off x="4360070" y="1058335"/>
            <a:ext cx="3471863" cy="4741331"/>
          </a:xfrm>
        </p:spPr>
      </p:pic>
      <p:pic>
        <p:nvPicPr>
          <p:cNvPr id="24" name="Zástupný symbol obrázku 23">
            <a:extLst>
              <a:ext uri="{FF2B5EF4-FFF2-40B4-BE49-F238E27FC236}">
                <a16:creationId xmlns="" xmlns:a16="http://schemas.microsoft.com/office/drawing/2014/main" id="{E3144058-1350-48DB-AD94-96FA29E566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b="4478"/>
          <a:stretch/>
        </p:blipFill>
        <p:spPr>
          <a:xfrm>
            <a:off x="754858" y="3428999"/>
            <a:ext cx="3471863" cy="2370667"/>
          </a:xfrm>
        </p:spPr>
      </p:pic>
    </p:spTree>
    <p:extLst>
      <p:ext uri="{BB962C8B-B14F-4D97-AF65-F5344CB8AC3E}">
        <p14:creationId xmlns:p14="http://schemas.microsoft.com/office/powerpoint/2010/main" val="128463117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49483" y="1796819"/>
            <a:ext cx="3411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>
                <a:solidFill>
                  <a:srgbClr val="050505"/>
                </a:solidFill>
                <a:latin typeface="Basier Square" pitchFamily="2" charset="0"/>
              </a:rPr>
              <a:t>Centrum volného času v Medlánkách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2015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065ED2-5784-4A24-A81C-B5A1ABE586D1}"/>
              </a:ext>
            </a:extLst>
          </p:cNvPr>
          <p:cNvSpPr txBox="1"/>
          <p:nvPr/>
        </p:nvSpPr>
        <p:spPr>
          <a:xfrm>
            <a:off x="8349484" y="3646186"/>
            <a:ext cx="3574003" cy="188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výroby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1 týden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montáže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2 týdny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Počet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modulů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6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Užitná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plocha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180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Výrobková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řada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Standard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Line</a:t>
            </a:r>
          </a:p>
        </p:txBody>
      </p:sp>
      <p:pic>
        <p:nvPicPr>
          <p:cNvPr id="13" name="Zástupný symbol obrázku 12" descr="Obsah obrázku exteriér, tráva, země, budova&#10;&#10;Popis byl vytvořen automaticky">
            <a:extLst>
              <a:ext uri="{FF2B5EF4-FFF2-40B4-BE49-F238E27FC236}">
                <a16:creationId xmlns="" xmlns:a16="http://schemas.microsoft.com/office/drawing/2014/main" id="{5DC77BA4-FE5B-4F48-9665-40A2381DFCB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1190"/>
          <a:stretch>
            <a:fillRect/>
          </a:stretch>
        </p:blipFill>
        <p:spPr/>
      </p:pic>
      <p:pic>
        <p:nvPicPr>
          <p:cNvPr id="18" name="Zástupný symbol obrázku 10" descr="Obsah obrázku budova, exteriér, veranda, nábytek&#10;&#10;Popis byl vytvořen automaticky">
            <a:extLst>
              <a:ext uri="{FF2B5EF4-FFF2-40B4-BE49-F238E27FC236}">
                <a16:creationId xmlns="" xmlns:a16="http://schemas.microsoft.com/office/drawing/2014/main" id="{7920C80A-78B6-4D7C-B8B6-EF3642F4D8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" b="1707"/>
          <a:stretch>
            <a:fillRect/>
          </a:stretch>
        </p:blipFill>
        <p:spPr>
          <a:xfrm>
            <a:off x="768186" y="1058335"/>
            <a:ext cx="3471863" cy="2235199"/>
          </a:xfrm>
          <a:prstGeom prst="rect">
            <a:avLst/>
          </a:prstGeom>
        </p:spPr>
      </p:pic>
      <p:pic>
        <p:nvPicPr>
          <p:cNvPr id="19" name="Zástupný symbol obrázku 18" descr="Obsah obrázku interiér, patro, zeď, místnost&#10;&#10;Popis byl vytvořen automaticky">
            <a:extLst>
              <a:ext uri="{FF2B5EF4-FFF2-40B4-BE49-F238E27FC236}">
                <a16:creationId xmlns="" xmlns:a16="http://schemas.microsoft.com/office/drawing/2014/main" id="{C76BE654-0E65-4257-90A1-A5800FF4A1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" b="1707"/>
          <a:stretch>
            <a:fillRect/>
          </a:stretch>
        </p:blipFill>
        <p:spPr>
          <a:xfrm>
            <a:off x="4369955" y="1058334"/>
            <a:ext cx="3471863" cy="2235199"/>
          </a:xfrm>
        </p:spPr>
      </p:pic>
      <p:pic>
        <p:nvPicPr>
          <p:cNvPr id="24" name="Obrázek 23" descr="Obsah obrázku exteriér, strom, budova, dům&#10;&#10;Popis byl vytvořen automaticky">
            <a:extLst>
              <a:ext uri="{FF2B5EF4-FFF2-40B4-BE49-F238E27FC236}">
                <a16:creationId xmlns="" xmlns:a16="http://schemas.microsoft.com/office/drawing/2014/main" id="{D5C94EE4-B4C7-4794-A178-7264A19BB3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5675"/>
          <a:stretch/>
        </p:blipFill>
        <p:spPr>
          <a:xfrm>
            <a:off x="4369957" y="3428999"/>
            <a:ext cx="3471863" cy="23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9907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49483" y="2299106"/>
            <a:ext cx="3315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tx1">
                    <a:lumMod val="85000"/>
                    <a:lumOff val="15000"/>
                  </a:schemeClr>
                </a:solidFill>
                <a:latin typeface="Basier Square" pitchFamily="2" charset="0"/>
              </a:rPr>
              <a:t>Startovací bytové domy ve Francii</a:t>
            </a:r>
            <a:endParaRPr lang="en-ID" sz="2800" b="1">
              <a:solidFill>
                <a:schemeClr val="tx1">
                  <a:lumMod val="85000"/>
                  <a:lumOff val="1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2015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065ED2-5784-4A24-A81C-B5A1ABE586D1}"/>
              </a:ext>
            </a:extLst>
          </p:cNvPr>
          <p:cNvSpPr txBox="1"/>
          <p:nvPr/>
        </p:nvSpPr>
        <p:spPr>
          <a:xfrm>
            <a:off x="8349484" y="3646186"/>
            <a:ext cx="3574003" cy="188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výroby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1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týden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montáže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2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týdny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Počet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modulů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15</a:t>
            </a: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Užitná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plocha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444</a:t>
            </a: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Výrobková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řada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StandardLine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="" xmlns:a16="http://schemas.microsoft.com/office/drawing/2014/main" id="{92937C4B-F305-404A-8D6D-5D4A48B4F3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/>
          <a:stretch/>
        </p:blipFill>
        <p:spPr>
          <a:xfrm>
            <a:off x="857001" y="1058335"/>
            <a:ext cx="3493751" cy="2235200"/>
          </a:xfrm>
        </p:spPr>
      </p:pic>
      <p:pic>
        <p:nvPicPr>
          <p:cNvPr id="17" name="Zástupný symbol obrázku 16">
            <a:extLst>
              <a:ext uri="{FF2B5EF4-FFF2-40B4-BE49-F238E27FC236}">
                <a16:creationId xmlns="" xmlns:a16="http://schemas.microsoft.com/office/drawing/2014/main" id="{2D43B27A-D09C-438F-BAD5-86D205E163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879" y="1058335"/>
            <a:ext cx="3156244" cy="4741331"/>
          </a:xfrm>
        </p:spPr>
      </p:pic>
      <p:pic>
        <p:nvPicPr>
          <p:cNvPr id="21" name="Zástupný symbol obrázku 20">
            <a:extLst>
              <a:ext uri="{FF2B5EF4-FFF2-40B4-BE49-F238E27FC236}">
                <a16:creationId xmlns="" xmlns:a16="http://schemas.microsoft.com/office/drawing/2014/main" id="{F8ED5205-C800-4A9C-93F2-C6D8AC30AE8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365" y="3488491"/>
            <a:ext cx="3471134" cy="2311175"/>
          </a:xfrm>
        </p:spPr>
      </p:pic>
    </p:spTree>
    <p:extLst>
      <p:ext uri="{BB962C8B-B14F-4D97-AF65-F5344CB8AC3E}">
        <p14:creationId xmlns:p14="http://schemas.microsoft.com/office/powerpoint/2010/main" val="2892825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"/>
          <a:stretch/>
        </p:blipFill>
        <p:spPr bwMode="auto">
          <a:xfrm>
            <a:off x="1594020" y="53702"/>
            <a:ext cx="8966476" cy="63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0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34" y="288602"/>
            <a:ext cx="8998371" cy="579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040216" y="4149080"/>
            <a:ext cx="2627784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9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49483" y="2299106"/>
            <a:ext cx="3315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tx1">
                    <a:lumMod val="85000"/>
                    <a:lumOff val="15000"/>
                  </a:schemeClr>
                </a:solidFill>
                <a:latin typeface="Basier Square" pitchFamily="2" charset="0"/>
              </a:rPr>
              <a:t>Přístavba hotelu v Paříži</a:t>
            </a:r>
            <a:endParaRPr lang="en-ID" sz="2800" b="1">
              <a:solidFill>
                <a:schemeClr val="tx1">
                  <a:lumMod val="85000"/>
                  <a:lumOff val="1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2019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065ED2-5784-4A24-A81C-B5A1ABE586D1}"/>
              </a:ext>
            </a:extLst>
          </p:cNvPr>
          <p:cNvSpPr txBox="1"/>
          <p:nvPr/>
        </p:nvSpPr>
        <p:spPr>
          <a:xfrm>
            <a:off x="8349484" y="3646186"/>
            <a:ext cx="3574003" cy="188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výroby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2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měsíce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montáže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4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měsíce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Počet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modulů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49</a:t>
            </a: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Užitná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plocha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1050</a:t>
            </a: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Výrobková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řada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ComfortLine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="" xmlns:a16="http://schemas.microsoft.com/office/drawing/2014/main" id="{92937C4B-F305-404A-8D6D-5D4A48B4F3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895" y="1050171"/>
            <a:ext cx="2967787" cy="2374229"/>
          </a:xfrm>
        </p:spPr>
      </p:pic>
      <p:pic>
        <p:nvPicPr>
          <p:cNvPr id="17" name="Zástupný symbol obrázku 16">
            <a:extLst>
              <a:ext uri="{FF2B5EF4-FFF2-40B4-BE49-F238E27FC236}">
                <a16:creationId xmlns="" xmlns:a16="http://schemas.microsoft.com/office/drawing/2014/main" id="{2D43B27A-D09C-438F-BAD5-86D205E163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679" y="1020641"/>
            <a:ext cx="3823220" cy="4779025"/>
          </a:xfrm>
        </p:spPr>
      </p:pic>
      <p:pic>
        <p:nvPicPr>
          <p:cNvPr id="21" name="Zástupný symbol obrázku 20">
            <a:extLst>
              <a:ext uri="{FF2B5EF4-FFF2-40B4-BE49-F238E27FC236}">
                <a16:creationId xmlns="" xmlns:a16="http://schemas.microsoft.com/office/drawing/2014/main" id="{F8ED5205-C800-4A9C-93F2-C6D8AC30AE8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56" y="3567822"/>
            <a:ext cx="2975792" cy="2231844"/>
          </a:xfrm>
        </p:spPr>
      </p:pic>
    </p:spTree>
    <p:extLst>
      <p:ext uri="{BB962C8B-B14F-4D97-AF65-F5344CB8AC3E}">
        <p14:creationId xmlns:p14="http://schemas.microsoft.com/office/powerpoint/2010/main" val="262563746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49483" y="2394950"/>
            <a:ext cx="3315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>
                <a:solidFill>
                  <a:srgbClr val="050505"/>
                </a:solidFill>
                <a:latin typeface="Basier Square" pitchFamily="2" charset="0"/>
              </a:rPr>
              <a:t>Kavárna POTMĚ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2019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065ED2-5784-4A24-A81C-B5A1ABE586D1}"/>
              </a:ext>
            </a:extLst>
          </p:cNvPr>
          <p:cNvSpPr txBox="1"/>
          <p:nvPr/>
        </p:nvSpPr>
        <p:spPr>
          <a:xfrm>
            <a:off x="8349484" y="3646186"/>
            <a:ext cx="3574003" cy="116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výroby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1 týden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montáže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1 den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Počet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modulů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3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22" name="Zástupný symbol obrázku 21" descr="Obsah obrázku budova, exteriér, země, kámen&#10;&#10;Popis byl vytvořen automaticky">
            <a:extLst>
              <a:ext uri="{FF2B5EF4-FFF2-40B4-BE49-F238E27FC236}">
                <a16:creationId xmlns="" xmlns:a16="http://schemas.microsoft.com/office/drawing/2014/main" id="{333C7867-5AC2-481D-94E6-36DEBBED04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" b="1707"/>
          <a:stretch/>
        </p:blipFill>
        <p:spPr>
          <a:xfrm>
            <a:off x="754857" y="3429001"/>
            <a:ext cx="3684271" cy="2371948"/>
          </a:xfrm>
        </p:spPr>
      </p:pic>
      <p:pic>
        <p:nvPicPr>
          <p:cNvPr id="19" name="Zástupný symbol obrázku 18" descr="Obsah obrázku text, exteriér, země&#10;&#10;Popis byl vytvořen automaticky">
            <a:extLst>
              <a:ext uri="{FF2B5EF4-FFF2-40B4-BE49-F238E27FC236}">
                <a16:creationId xmlns="" xmlns:a16="http://schemas.microsoft.com/office/drawing/2014/main" id="{16A2E27F-78FF-4D21-ADB9-7EF5481582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5" r="25595"/>
          <a:stretch/>
        </p:blipFill>
        <p:spPr>
          <a:xfrm>
            <a:off x="4581077" y="1856889"/>
            <a:ext cx="2888057" cy="3944060"/>
          </a:xfrm>
        </p:spPr>
      </p:pic>
      <p:pic>
        <p:nvPicPr>
          <p:cNvPr id="24" name="Zástupný symbol obrázku 23" descr="Obsah obrázku budova&#10;&#10;Popis byl vytvořen automaticky">
            <a:extLst>
              <a:ext uri="{FF2B5EF4-FFF2-40B4-BE49-F238E27FC236}">
                <a16:creationId xmlns="" xmlns:a16="http://schemas.microsoft.com/office/drawing/2014/main" id="{058367F8-BB4E-4233-8F47-52B151A1A1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1190"/>
          <a:stretch/>
        </p:blipFill>
        <p:spPr>
          <a:xfrm>
            <a:off x="1007434" y="919297"/>
            <a:ext cx="3451697" cy="2356897"/>
          </a:xfrm>
        </p:spPr>
      </p:pic>
    </p:spTree>
    <p:extLst>
      <p:ext uri="{BB962C8B-B14F-4D97-AF65-F5344CB8AC3E}">
        <p14:creationId xmlns:p14="http://schemas.microsoft.com/office/powerpoint/2010/main" val="375200061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49483" y="2394950"/>
            <a:ext cx="3315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>
                <a:solidFill>
                  <a:srgbClr val="050505"/>
                </a:solidFill>
                <a:latin typeface="Basier Square" pitchFamily="2" charset="0"/>
              </a:rPr>
              <a:t>Propojovací krček v domově seniorů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2020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065ED2-5784-4A24-A81C-B5A1ABE586D1}"/>
              </a:ext>
            </a:extLst>
          </p:cNvPr>
          <p:cNvSpPr txBox="1"/>
          <p:nvPr/>
        </p:nvSpPr>
        <p:spPr>
          <a:xfrm>
            <a:off x="8349484" y="3646186"/>
            <a:ext cx="3574003" cy="116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výroby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1 týden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montáže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1 den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Počet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modulů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3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22" name="Zástupný symbol obrázku 21">
            <a:extLst>
              <a:ext uri="{FF2B5EF4-FFF2-40B4-BE49-F238E27FC236}">
                <a16:creationId xmlns="" xmlns:a16="http://schemas.microsoft.com/office/drawing/2014/main" id="{333C7867-5AC2-481D-94E6-36DEBBED04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 b="1726"/>
          <a:stretch/>
        </p:blipFill>
        <p:spPr>
          <a:xfrm>
            <a:off x="754857" y="3429001"/>
            <a:ext cx="3684271" cy="2371948"/>
          </a:xfrm>
        </p:spPr>
      </p:pic>
      <p:pic>
        <p:nvPicPr>
          <p:cNvPr id="19" name="Zástupný symbol obrázku 18">
            <a:extLst>
              <a:ext uri="{FF2B5EF4-FFF2-40B4-BE49-F238E27FC236}">
                <a16:creationId xmlns="" xmlns:a16="http://schemas.microsoft.com/office/drawing/2014/main" id="{16A2E27F-78FF-4D21-ADB9-7EF5481582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6" r="25586"/>
          <a:stretch/>
        </p:blipFill>
        <p:spPr>
          <a:xfrm>
            <a:off x="4581077" y="1856889"/>
            <a:ext cx="2888057" cy="3944060"/>
          </a:xfrm>
        </p:spPr>
      </p:pic>
      <p:pic>
        <p:nvPicPr>
          <p:cNvPr id="24" name="Zástupný symbol obrázku 23">
            <a:extLst>
              <a:ext uri="{FF2B5EF4-FFF2-40B4-BE49-F238E27FC236}">
                <a16:creationId xmlns="" xmlns:a16="http://schemas.microsoft.com/office/drawing/2014/main" id="{058367F8-BB4E-4233-8F47-52B151A1A1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1007434" y="919297"/>
            <a:ext cx="3451697" cy="2356897"/>
          </a:xfrm>
        </p:spPr>
      </p:pic>
    </p:spTree>
    <p:extLst>
      <p:ext uri="{BB962C8B-B14F-4D97-AF65-F5344CB8AC3E}">
        <p14:creationId xmlns:p14="http://schemas.microsoft.com/office/powerpoint/2010/main" val="253748394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26564" y="1801781"/>
            <a:ext cx="3501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>
                <a:solidFill>
                  <a:srgbClr val="050505"/>
                </a:solidFill>
                <a:latin typeface="Basier Square" pitchFamily="2" charset="0"/>
              </a:rPr>
              <a:t>Přístavba Karvinské hornické nemocnice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2020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065ED2-5784-4A24-A81C-B5A1ABE586D1}"/>
              </a:ext>
            </a:extLst>
          </p:cNvPr>
          <p:cNvSpPr txBox="1"/>
          <p:nvPr/>
        </p:nvSpPr>
        <p:spPr>
          <a:xfrm>
            <a:off x="8349484" y="3646186"/>
            <a:ext cx="3574003" cy="188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výroby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2 měsíce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montáže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3 měsíce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Počet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modulů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77</a:t>
            </a:r>
          </a:p>
          <a:p>
            <a:pPr>
              <a:lnSpc>
                <a:spcPct val="150000"/>
              </a:lnSpc>
            </a:pP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Užitná plocha: 1960</a:t>
            </a:r>
          </a:p>
          <a:p>
            <a:pPr>
              <a:lnSpc>
                <a:spcPct val="150000"/>
              </a:lnSpc>
            </a:pP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Výrobková řada: </a:t>
            </a:r>
            <a:r>
              <a:rPr lang="cs-CZ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ComfortLine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Zástupný symbol obrázku 10" descr="Obsah obrázku interiér, patro, zeď, postel&#10;&#10;Popis byl vytvořen automaticky">
            <a:extLst>
              <a:ext uri="{FF2B5EF4-FFF2-40B4-BE49-F238E27FC236}">
                <a16:creationId xmlns="" xmlns:a16="http://schemas.microsoft.com/office/drawing/2014/main" id="{98D58566-F70D-4CA5-BD24-47CC92559F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" b="1707"/>
          <a:stretch>
            <a:fillRect/>
          </a:stretch>
        </p:blipFill>
        <p:spPr/>
      </p:pic>
      <p:pic>
        <p:nvPicPr>
          <p:cNvPr id="18" name="Zástupný symbol obrázku 12" descr="Obsah obrázku interiér, patro, zeď, okno&#10;&#10;Popis byl vytvořen automaticky">
            <a:extLst>
              <a:ext uri="{FF2B5EF4-FFF2-40B4-BE49-F238E27FC236}">
                <a16:creationId xmlns="" xmlns:a16="http://schemas.microsoft.com/office/drawing/2014/main" id="{8C8A4986-3A52-4CB6-86B4-0BCB7D09CC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1190"/>
          <a:stretch>
            <a:fillRect/>
          </a:stretch>
        </p:blipFill>
        <p:spPr>
          <a:xfrm>
            <a:off x="4371771" y="3646186"/>
            <a:ext cx="3337752" cy="2279093"/>
          </a:xfrm>
          <a:prstGeom prst="rect">
            <a:avLst/>
          </a:prstGeom>
        </p:spPr>
      </p:pic>
      <p:pic>
        <p:nvPicPr>
          <p:cNvPr id="25" name="Zástupný symbol obrázku 16">
            <a:extLst>
              <a:ext uri="{FF2B5EF4-FFF2-40B4-BE49-F238E27FC236}">
                <a16:creationId xmlns="" xmlns:a16="http://schemas.microsoft.com/office/drawing/2014/main" id="{D5960295-5D39-4F1A-8EC8-0B2D161F4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r="1183"/>
          <a:stretch/>
        </p:blipFill>
        <p:spPr>
          <a:xfrm>
            <a:off x="4352358" y="1058335"/>
            <a:ext cx="3632573" cy="2480403"/>
          </a:xfrm>
          <a:prstGeom prst="rect">
            <a:avLst/>
          </a:prstGeom>
        </p:spPr>
      </p:pic>
      <p:pic>
        <p:nvPicPr>
          <p:cNvPr id="26" name="Zástupný symbol obrázku 25" descr="Obsah obrázku brána&#10;&#10;Popis byl vytvořen automaticky">
            <a:extLst>
              <a:ext uri="{FF2B5EF4-FFF2-40B4-BE49-F238E27FC236}">
                <a16:creationId xmlns="" xmlns:a16="http://schemas.microsoft.com/office/drawing/2014/main" id="{7D11D6B5-3363-44C6-82AE-3847A00A3C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1190"/>
          <a:stretch>
            <a:fillRect/>
          </a:stretch>
        </p:blipFill>
        <p:spPr>
          <a:xfrm>
            <a:off x="764115" y="3428999"/>
            <a:ext cx="3471335" cy="2370667"/>
          </a:xfrm>
        </p:spPr>
      </p:pic>
    </p:spTree>
    <p:extLst>
      <p:ext uri="{BB962C8B-B14F-4D97-AF65-F5344CB8AC3E}">
        <p14:creationId xmlns:p14="http://schemas.microsoft.com/office/powerpoint/2010/main" val="214846304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text, Písmo, papír, snímek obrazovky&#10;&#10;Popis byl vytvořen automaticky">
            <a:extLst>
              <a:ext uri="{FF2B5EF4-FFF2-40B4-BE49-F238E27FC236}">
                <a16:creationId xmlns="" xmlns:a16="http://schemas.microsoft.com/office/drawing/2014/main" id="{0EC870BD-FC54-F9BF-5ED2-B086AEE8A2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b="3790"/>
          <a:stretch>
            <a:fillRect/>
          </a:stretch>
        </p:blipFill>
        <p:spPr>
          <a:xfrm>
            <a:off x="4360070" y="106631"/>
            <a:ext cx="4895897" cy="6686055"/>
          </a:xfr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5F23BFE1-482A-A6C5-CC5D-9BBE59DFFEEC}"/>
              </a:ext>
            </a:extLst>
          </p:cNvPr>
          <p:cNvSpPr txBox="1"/>
          <p:nvPr/>
        </p:nvSpPr>
        <p:spPr>
          <a:xfrm>
            <a:off x="621792" y="2121408"/>
            <a:ext cx="326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Udržitelné bydlení a AI</a:t>
            </a:r>
          </a:p>
        </p:txBody>
      </p:sp>
    </p:spTree>
    <p:extLst>
      <p:ext uri="{BB962C8B-B14F-4D97-AF65-F5344CB8AC3E}">
        <p14:creationId xmlns:p14="http://schemas.microsoft.com/office/powerpoint/2010/main" val="1066351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26564" y="1801781"/>
            <a:ext cx="3501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>
                <a:solidFill>
                  <a:srgbClr val="050505"/>
                </a:solidFill>
                <a:latin typeface="Basier Square" pitchFamily="2" charset="0"/>
              </a:rPr>
              <a:t>Přístavba</a:t>
            </a:r>
          </a:p>
          <a:p>
            <a:pPr algn="l"/>
            <a:r>
              <a:rPr lang="cs-CZ" sz="2800" b="1">
                <a:solidFill>
                  <a:srgbClr val="050505"/>
                </a:solidFill>
                <a:latin typeface="Basier Square" pitchFamily="2" charset="0"/>
              </a:rPr>
              <a:t>Alzheimer centra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2016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="" xmlns:a16="http://schemas.microsoft.com/office/drawing/2014/main" id="{98D58566-F70D-4CA5-BD24-47CC92559F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r="6314"/>
          <a:stretch/>
        </p:blipFill>
        <p:spPr>
          <a:xfrm>
            <a:off x="4360068" y="1040995"/>
            <a:ext cx="3471863" cy="2235199"/>
          </a:xfrm>
        </p:spPr>
      </p:pic>
      <p:pic>
        <p:nvPicPr>
          <p:cNvPr id="25" name="Zástupný symbol obrázku 16">
            <a:extLst>
              <a:ext uri="{FF2B5EF4-FFF2-40B4-BE49-F238E27FC236}">
                <a16:creationId xmlns="" xmlns:a16="http://schemas.microsoft.com/office/drawing/2014/main" id="{D5960295-5D39-4F1A-8EC8-0B2D161F4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r="8811"/>
          <a:stretch/>
        </p:blipFill>
        <p:spPr>
          <a:xfrm>
            <a:off x="4329505" y="3428999"/>
            <a:ext cx="3632573" cy="2480403"/>
          </a:xfrm>
          <a:prstGeom prst="rect">
            <a:avLst/>
          </a:prstGeom>
        </p:spPr>
      </p:pic>
      <p:pic>
        <p:nvPicPr>
          <p:cNvPr id="26" name="Zástupný symbol obrázku 25">
            <a:extLst>
              <a:ext uri="{FF2B5EF4-FFF2-40B4-BE49-F238E27FC236}">
                <a16:creationId xmlns="" xmlns:a16="http://schemas.microsoft.com/office/drawing/2014/main" id="{7D11D6B5-3363-44C6-82AE-3847A00A3C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r="11445"/>
          <a:stretch/>
        </p:blipFill>
        <p:spPr>
          <a:xfrm rot="5400000">
            <a:off x="86242" y="1812816"/>
            <a:ext cx="4868407" cy="3324765"/>
          </a:xfrm>
        </p:spPr>
      </p:pic>
    </p:spTree>
    <p:extLst>
      <p:ext uri="{BB962C8B-B14F-4D97-AF65-F5344CB8AC3E}">
        <p14:creationId xmlns:p14="http://schemas.microsoft.com/office/powerpoint/2010/main" val="249366358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7935547" y="1058335"/>
            <a:ext cx="3501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solidFill>
                  <a:srgbClr val="050505"/>
                </a:solidFill>
                <a:latin typeface="Basier Square" pitchFamily="2" charset="0"/>
              </a:rPr>
              <a:t>Návrh pro Alzheimer centrum</a:t>
            </a: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="" xmlns:a16="http://schemas.microsoft.com/office/drawing/2014/main" id="{98D58566-F70D-4CA5-BD24-47CC92559F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" b="1715"/>
          <a:stretch/>
        </p:blipFill>
        <p:spPr>
          <a:xfrm>
            <a:off x="249530" y="733003"/>
            <a:ext cx="3977191" cy="2560531"/>
          </a:xfrm>
        </p:spPr>
      </p:pic>
      <p:pic>
        <p:nvPicPr>
          <p:cNvPr id="25" name="Zástupný symbol obrázku 16">
            <a:extLst>
              <a:ext uri="{FF2B5EF4-FFF2-40B4-BE49-F238E27FC236}">
                <a16:creationId xmlns="" xmlns:a16="http://schemas.microsoft.com/office/drawing/2014/main" id="{D5960295-5D39-4F1A-8EC8-0B2D161F4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r="1183"/>
          <a:stretch/>
        </p:blipFill>
        <p:spPr>
          <a:xfrm>
            <a:off x="5360533" y="2679192"/>
            <a:ext cx="5744941" cy="3922776"/>
          </a:xfrm>
          <a:prstGeom prst="rect">
            <a:avLst/>
          </a:prstGeom>
        </p:spPr>
      </p:pic>
      <p:pic>
        <p:nvPicPr>
          <p:cNvPr id="26" name="Zástupný symbol obrázku 25">
            <a:extLst>
              <a:ext uri="{FF2B5EF4-FFF2-40B4-BE49-F238E27FC236}">
                <a16:creationId xmlns="" xmlns:a16="http://schemas.microsoft.com/office/drawing/2014/main" id="{7D11D6B5-3363-44C6-82AE-3847A00A3C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1190"/>
          <a:stretch/>
        </p:blipFill>
        <p:spPr>
          <a:xfrm>
            <a:off x="249530" y="3886199"/>
            <a:ext cx="3976663" cy="2715769"/>
          </a:xfrm>
        </p:spPr>
      </p:pic>
    </p:spTree>
    <p:extLst>
      <p:ext uri="{BB962C8B-B14F-4D97-AF65-F5344CB8AC3E}">
        <p14:creationId xmlns:p14="http://schemas.microsoft.com/office/powerpoint/2010/main" val="392916509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budova, strom, dům, venku&#10;&#10;Popis byl vytvořen automaticky">
            <a:extLst>
              <a:ext uri="{FF2B5EF4-FFF2-40B4-BE49-F238E27FC236}">
                <a16:creationId xmlns="" xmlns:a16="http://schemas.microsoft.com/office/drawing/2014/main" id="{2B6C476D-9868-0624-58E1-65319F60F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04" y="0"/>
            <a:ext cx="96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64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trom, venku, rostlina, Maketa&#10;&#10;Popis byl vytvořen automaticky">
            <a:extLst>
              <a:ext uri="{FF2B5EF4-FFF2-40B4-BE49-F238E27FC236}">
                <a16:creationId xmlns="" xmlns:a16="http://schemas.microsoft.com/office/drawing/2014/main" id="{F058B56C-9122-7BE6-8460-A05429D1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04" y="0"/>
            <a:ext cx="96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62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nímek obrazovky, Plán, text, diagram&#10;&#10;Popis byl vytvořen automaticky">
            <a:extLst>
              <a:ext uri="{FF2B5EF4-FFF2-40B4-BE49-F238E27FC236}">
                <a16:creationId xmlns="" xmlns:a16="http://schemas.microsoft.com/office/drawing/2014/main" id="{2E95DD6F-BCB8-B02F-E970-3217C680F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04" y="0"/>
            <a:ext cx="96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17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diagram, Plán, Technický výkres&#10;&#10;Popis byl vytvořen automaticky">
            <a:extLst>
              <a:ext uri="{FF2B5EF4-FFF2-40B4-BE49-F238E27FC236}">
                <a16:creationId xmlns="" xmlns:a16="http://schemas.microsoft.com/office/drawing/2014/main" id="{BB931496-48F2-35AC-0192-8364F02DC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04" y="0"/>
            <a:ext cx="96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32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kno, budova, nemovitost, venku&#10;&#10;Popis byl vytvořen automaticky">
            <a:extLst>
              <a:ext uri="{FF2B5EF4-FFF2-40B4-BE49-F238E27FC236}">
                <a16:creationId xmlns="" xmlns:a16="http://schemas.microsoft.com/office/drawing/2014/main" id="{B9F50AE0-C242-967C-54A2-5D086839B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04" y="0"/>
            <a:ext cx="96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8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rostlina, strom, venku, snímek obrazovky&#10;&#10;Popis byl vytvořen automaticky">
            <a:extLst>
              <a:ext uri="{FF2B5EF4-FFF2-40B4-BE49-F238E27FC236}">
                <a16:creationId xmlns="" xmlns:a16="http://schemas.microsoft.com/office/drawing/2014/main" id="{355E86A5-225F-AC48-BE55-CF631363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04" y="0"/>
            <a:ext cx="96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7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budova, podlaha, interiérový design, interiér&#10;&#10;Popis byl vytvořen automaticky">
            <a:extLst>
              <a:ext uri="{FF2B5EF4-FFF2-40B4-BE49-F238E27FC236}">
                <a16:creationId xmlns="" xmlns:a16="http://schemas.microsoft.com/office/drawing/2014/main" id="{ABE9B7AD-9A30-C1C0-8F3D-9AE28754C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04" y="0"/>
            <a:ext cx="96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10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trom, budova, venku, dům&#10;&#10;Popis byl vytvořen automaticky">
            <a:extLst>
              <a:ext uri="{FF2B5EF4-FFF2-40B4-BE49-F238E27FC236}">
                <a16:creationId xmlns="" xmlns:a16="http://schemas.microsoft.com/office/drawing/2014/main" id="{1A7C854A-034D-F1AF-D7B5-A0719A57A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04" y="0"/>
            <a:ext cx="96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2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">
            <a:extLst>
              <a:ext uri="{FF2B5EF4-FFF2-40B4-BE49-F238E27FC236}">
                <a16:creationId xmlns="" xmlns:a16="http://schemas.microsoft.com/office/drawing/2014/main" id="{66745D47-1F56-4BAB-8D30-A165901B8750}"/>
              </a:ext>
            </a:extLst>
          </p:cNvPr>
          <p:cNvSpPr/>
          <p:nvPr/>
        </p:nvSpPr>
        <p:spPr>
          <a:xfrm>
            <a:off x="-2" y="5349144"/>
            <a:ext cx="12295447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Purista" pitchFamily="50" charset="-1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5FDD354-476E-4E05-8FA1-007A3C941931}"/>
              </a:ext>
            </a:extLst>
          </p:cNvPr>
          <p:cNvSpPr/>
          <p:nvPr/>
        </p:nvSpPr>
        <p:spPr>
          <a:xfrm>
            <a:off x="0" y="2395736"/>
            <a:ext cx="121920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Purista" pitchFamily="50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DFE7ED5-BCAC-4888-9623-57FBC43E77F1}"/>
              </a:ext>
            </a:extLst>
          </p:cNvPr>
          <p:cNvSpPr txBox="1"/>
          <p:nvPr/>
        </p:nvSpPr>
        <p:spPr>
          <a:xfrm>
            <a:off x="755577" y="2815148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Výroba</a:t>
            </a:r>
            <a:endParaRPr lang="en-ID" sz="1400" b="1" dirty="0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55" name="TextBox 3">
            <a:extLst>
              <a:ext uri="{FF2B5EF4-FFF2-40B4-BE49-F238E27FC236}">
                <a16:creationId xmlns="" xmlns:a16="http://schemas.microsoft.com/office/drawing/2014/main" id="{1204E1D7-4F9A-48C3-8106-EE8A304A93AD}"/>
              </a:ext>
            </a:extLst>
          </p:cNvPr>
          <p:cNvSpPr txBox="1"/>
          <p:nvPr/>
        </p:nvSpPr>
        <p:spPr>
          <a:xfrm>
            <a:off x="755577" y="5766755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Prodej a pronájem</a:t>
            </a:r>
            <a:endParaRPr lang="en-ID" sz="1400" b="1" dirty="0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cxnSp>
        <p:nvCxnSpPr>
          <p:cNvPr id="56" name="Přímá spojnice se šipkou 55">
            <a:extLst>
              <a:ext uri="{FF2B5EF4-FFF2-40B4-BE49-F238E27FC236}">
                <a16:creationId xmlns="" xmlns:a16="http://schemas.microsoft.com/office/drawing/2014/main" id="{4CDB8E40-84C5-482F-99AB-2E3662413F6B}"/>
              </a:ext>
            </a:extLst>
          </p:cNvPr>
          <p:cNvCxnSpPr>
            <a:cxnSpLocks/>
          </p:cNvCxnSpPr>
          <p:nvPr/>
        </p:nvCxnSpPr>
        <p:spPr>
          <a:xfrm>
            <a:off x="3041965" y="4436199"/>
            <a:ext cx="6990472" cy="1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3" name="Skupina 92">
            <a:extLst>
              <a:ext uri="{FF2B5EF4-FFF2-40B4-BE49-F238E27FC236}">
                <a16:creationId xmlns="" xmlns:a16="http://schemas.microsoft.com/office/drawing/2014/main" id="{D70DFD40-230D-4A4B-89BF-FEEE98232002}"/>
              </a:ext>
            </a:extLst>
          </p:cNvPr>
          <p:cNvGrpSpPr/>
          <p:nvPr/>
        </p:nvGrpSpPr>
        <p:grpSpPr>
          <a:xfrm>
            <a:off x="2352648" y="2571136"/>
            <a:ext cx="1775067" cy="2549198"/>
            <a:chOff x="2352647" y="2571136"/>
            <a:chExt cx="1775067" cy="2549197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9B5A9D7-A2A5-465F-BF1E-1CD2F159EE7A}"/>
                </a:ext>
              </a:extLst>
            </p:cNvPr>
            <p:cNvSpPr txBox="1"/>
            <p:nvPr/>
          </p:nvSpPr>
          <p:spPr>
            <a:xfrm>
              <a:off x="2687848" y="4474002"/>
              <a:ext cx="804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urista SemiBold" pitchFamily="50" charset="-18"/>
                  <a:ea typeface="Lato" panose="020F0502020204030203" pitchFamily="34" charset="0"/>
                  <a:cs typeface="Lato" panose="020F0502020204030203" pitchFamily="34" charset="0"/>
                </a:rPr>
                <a:t>1992	</a:t>
              </a:r>
              <a:endParaRPr lang="en-ID" b="1" dirty="0">
                <a:solidFill>
                  <a:schemeClr val="tx1">
                    <a:lumMod val="50000"/>
                    <a:lumOff val="50000"/>
                  </a:schemeClr>
                </a:solidFill>
                <a:latin typeface="Purista SemiBold" pitchFamily="50" charset="-18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92" name="Skupina 91">
              <a:extLst>
                <a:ext uri="{FF2B5EF4-FFF2-40B4-BE49-F238E27FC236}">
                  <a16:creationId xmlns="" xmlns:a16="http://schemas.microsoft.com/office/drawing/2014/main" id="{C99285F5-236C-4447-8602-ADB58D47BCCD}"/>
                </a:ext>
              </a:extLst>
            </p:cNvPr>
            <p:cNvGrpSpPr/>
            <p:nvPr/>
          </p:nvGrpSpPr>
          <p:grpSpPr>
            <a:xfrm>
              <a:off x="2352647" y="2571136"/>
              <a:ext cx="1775067" cy="1915099"/>
              <a:chOff x="2352647" y="2571136"/>
              <a:chExt cx="1775067" cy="1915099"/>
            </a:xfrm>
          </p:grpSpPr>
          <p:cxnSp>
            <p:nvCxnSpPr>
              <p:cNvPr id="80" name="Přímá spojnice se šipkou 79">
                <a:extLst>
                  <a:ext uri="{FF2B5EF4-FFF2-40B4-BE49-F238E27FC236}">
                    <a16:creationId xmlns="" xmlns:a16="http://schemas.microsoft.com/office/drawing/2014/main" id="{77A7D55B-7C8C-4631-821C-8B393A5DA5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27516" y="3538736"/>
                <a:ext cx="0" cy="8992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Ovál 57">
                <a:extLst>
                  <a:ext uri="{FF2B5EF4-FFF2-40B4-BE49-F238E27FC236}">
                    <a16:creationId xmlns="" xmlns:a16="http://schemas.microsoft.com/office/drawing/2014/main" id="{1393109C-5879-4860-BA53-F0207EB3C020}"/>
                  </a:ext>
                </a:extLst>
              </p:cNvPr>
              <p:cNvSpPr/>
              <p:nvPr/>
            </p:nvSpPr>
            <p:spPr>
              <a:xfrm>
                <a:off x="2978590" y="4389684"/>
                <a:ext cx="96551" cy="965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66" name="Obrázek 65">
                <a:extLst>
                  <a:ext uri="{FF2B5EF4-FFF2-40B4-BE49-F238E27FC236}">
                    <a16:creationId xmlns="" xmlns:a16="http://schemas.microsoft.com/office/drawing/2014/main" id="{AE3ADA7B-298F-47C7-82F8-E2188A5BF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2647" y="2571136"/>
                <a:ext cx="1775067" cy="829289"/>
              </a:xfrm>
              <a:prstGeom prst="rect">
                <a:avLst/>
              </a:prstGeom>
            </p:spPr>
          </p:pic>
        </p:grpSp>
      </p:grpSp>
      <p:grpSp>
        <p:nvGrpSpPr>
          <p:cNvPr id="95" name="Skupina 94">
            <a:extLst>
              <a:ext uri="{FF2B5EF4-FFF2-40B4-BE49-F238E27FC236}">
                <a16:creationId xmlns="" xmlns:a16="http://schemas.microsoft.com/office/drawing/2014/main" id="{40C63CE6-ED6D-4119-A4B0-31A2B900CF3D}"/>
              </a:ext>
            </a:extLst>
          </p:cNvPr>
          <p:cNvGrpSpPr/>
          <p:nvPr/>
        </p:nvGrpSpPr>
        <p:grpSpPr>
          <a:xfrm>
            <a:off x="5852998" y="3987796"/>
            <a:ext cx="1989423" cy="2269365"/>
            <a:chOff x="5852996" y="3987795"/>
            <a:chExt cx="1989423" cy="2269363"/>
          </a:xfrm>
        </p:grpSpPr>
        <p:cxnSp>
          <p:nvCxnSpPr>
            <p:cNvPr id="87" name="Přímá spojnice se šipkou 86">
              <a:extLst>
                <a:ext uri="{FF2B5EF4-FFF2-40B4-BE49-F238E27FC236}">
                  <a16:creationId xmlns="" xmlns:a16="http://schemas.microsoft.com/office/drawing/2014/main" id="{320F6207-9306-4CCB-BBC0-55E498A572EF}"/>
                </a:ext>
              </a:extLst>
            </p:cNvPr>
            <p:cNvCxnSpPr>
              <a:cxnSpLocks/>
            </p:cNvCxnSpPr>
            <p:nvPr/>
          </p:nvCxnSpPr>
          <p:spPr>
            <a:xfrm>
              <a:off x="6681848" y="4460046"/>
              <a:ext cx="6873" cy="882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Ovál 59">
              <a:extLst>
                <a:ext uri="{FF2B5EF4-FFF2-40B4-BE49-F238E27FC236}">
                  <a16:creationId xmlns="" xmlns:a16="http://schemas.microsoft.com/office/drawing/2014/main" id="{90A0E5C3-DDEA-4435-84B1-D83B69B9EAB9}"/>
                </a:ext>
              </a:extLst>
            </p:cNvPr>
            <p:cNvSpPr/>
            <p:nvPr/>
          </p:nvSpPr>
          <p:spPr>
            <a:xfrm>
              <a:off x="6636938" y="4387923"/>
              <a:ext cx="96551" cy="9655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5" name="Obrázek 74">
              <a:extLst>
                <a:ext uri="{FF2B5EF4-FFF2-40B4-BE49-F238E27FC236}">
                  <a16:creationId xmlns="" xmlns:a16="http://schemas.microsoft.com/office/drawing/2014/main" id="{973BF2CE-174C-46F5-AA4B-8A42CC1B1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2996" y="5506011"/>
              <a:ext cx="1775067" cy="438259"/>
            </a:xfrm>
            <a:prstGeom prst="rect">
              <a:avLst/>
            </a:prstGeom>
          </p:spPr>
        </p:pic>
        <p:sp>
          <p:nvSpPr>
            <p:cNvPr id="76" name="TextBox 3">
              <a:extLst>
                <a:ext uri="{FF2B5EF4-FFF2-40B4-BE49-F238E27FC236}">
                  <a16:creationId xmlns="" xmlns:a16="http://schemas.microsoft.com/office/drawing/2014/main" id="{873ED9A6-D3FA-4804-A6AC-987CD3ACB634}"/>
                </a:ext>
              </a:extLst>
            </p:cNvPr>
            <p:cNvSpPr txBox="1"/>
            <p:nvPr/>
          </p:nvSpPr>
          <p:spPr>
            <a:xfrm>
              <a:off x="5910145" y="5887826"/>
              <a:ext cx="1932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cs-CZ" b="1" spc="80" dirty="0">
                  <a:solidFill>
                    <a:srgbClr val="B7C0B8"/>
                  </a:solidFill>
                  <a:latin typeface="Purista Light" pitchFamily="50" charset="-18"/>
                </a:rPr>
                <a:t>Slovakia</a:t>
              </a:r>
              <a:endParaRPr lang="en-ID" b="1" spc="80" dirty="0">
                <a:solidFill>
                  <a:srgbClr val="B7C0B8"/>
                </a:solidFill>
                <a:latin typeface="Purista Light" pitchFamily="50" charset="-18"/>
              </a:endParaRPr>
            </a:p>
          </p:txBody>
        </p:sp>
        <p:sp>
          <p:nvSpPr>
            <p:cNvPr id="90" name="TextBox 4">
              <a:extLst>
                <a:ext uri="{FF2B5EF4-FFF2-40B4-BE49-F238E27FC236}">
                  <a16:creationId xmlns="" xmlns:a16="http://schemas.microsoft.com/office/drawing/2014/main" id="{8CD0DA99-29B8-43C5-9A4E-0CA1221D472D}"/>
                </a:ext>
              </a:extLst>
            </p:cNvPr>
            <p:cNvSpPr txBox="1"/>
            <p:nvPr/>
          </p:nvSpPr>
          <p:spPr>
            <a:xfrm>
              <a:off x="6250819" y="3987795"/>
              <a:ext cx="1080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urista SemiBold" pitchFamily="50" charset="-18"/>
                  <a:ea typeface="Lato" panose="020F0502020204030203" pitchFamily="34" charset="0"/>
                  <a:cs typeface="Lato" panose="020F0502020204030203" pitchFamily="34" charset="0"/>
                </a:rPr>
                <a:t> 2005</a:t>
              </a:r>
              <a:endParaRPr lang="en-ID" b="1" dirty="0">
                <a:solidFill>
                  <a:schemeClr val="tx1">
                    <a:lumMod val="50000"/>
                    <a:lumOff val="50000"/>
                  </a:schemeClr>
                </a:solidFill>
                <a:latin typeface="Purista SemiBold" pitchFamily="50" charset="-18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="" xmlns:a16="http://schemas.microsoft.com/office/drawing/2014/main" id="{E3067DE3-478A-7F7F-5FAE-3EE514275AC6}"/>
              </a:ext>
            </a:extLst>
          </p:cNvPr>
          <p:cNvGrpSpPr/>
          <p:nvPr/>
        </p:nvGrpSpPr>
        <p:grpSpPr>
          <a:xfrm>
            <a:off x="2687849" y="3974202"/>
            <a:ext cx="2924753" cy="2288469"/>
            <a:chOff x="2015886" y="2980652"/>
            <a:chExt cx="2193565" cy="1716352"/>
          </a:xfrm>
        </p:grpSpPr>
        <p:grpSp>
          <p:nvGrpSpPr>
            <p:cNvPr id="94" name="Skupina 93">
              <a:extLst>
                <a:ext uri="{FF2B5EF4-FFF2-40B4-BE49-F238E27FC236}">
                  <a16:creationId xmlns="" xmlns:a16="http://schemas.microsoft.com/office/drawing/2014/main" id="{1F504E54-325D-4B43-866A-122D3129A7D0}"/>
                </a:ext>
              </a:extLst>
            </p:cNvPr>
            <p:cNvGrpSpPr/>
            <p:nvPr/>
          </p:nvGrpSpPr>
          <p:grpSpPr>
            <a:xfrm>
              <a:off x="2015886" y="2990546"/>
              <a:ext cx="2193565" cy="1706458"/>
              <a:chOff x="2687848" y="3987395"/>
              <a:chExt cx="2924753" cy="2275278"/>
            </a:xfrm>
          </p:grpSpPr>
          <p:cxnSp>
            <p:nvCxnSpPr>
              <p:cNvPr id="84" name="Přímá spojnice se šipkou 83">
                <a:extLst>
                  <a:ext uri="{FF2B5EF4-FFF2-40B4-BE49-F238E27FC236}">
                    <a16:creationId xmlns="" xmlns:a16="http://schemas.microsoft.com/office/drawing/2014/main" id="{3C5BC5BA-EF64-465D-B740-E610975138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3517" y="4466944"/>
                <a:ext cx="6873" cy="882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TextBox 4">
                <a:extLst>
                  <a:ext uri="{FF2B5EF4-FFF2-40B4-BE49-F238E27FC236}">
                    <a16:creationId xmlns="" xmlns:a16="http://schemas.microsoft.com/office/drawing/2014/main" id="{31EF3C3B-AF55-42CB-A692-3DCA95DC7D97}"/>
                  </a:ext>
                </a:extLst>
              </p:cNvPr>
              <p:cNvSpPr txBox="1"/>
              <p:nvPr/>
            </p:nvSpPr>
            <p:spPr>
              <a:xfrm>
                <a:off x="2687848" y="3987395"/>
                <a:ext cx="24807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urista SemiBold" pitchFamily="50" charset="-18"/>
                    <a:ea typeface="Lato" panose="020F0502020204030203" pitchFamily="34" charset="0"/>
                    <a:cs typeface="Lato" panose="020F0502020204030203" pitchFamily="34" charset="0"/>
                  </a:rPr>
                  <a:t>	       		</a:t>
                </a:r>
                <a:endParaRPr lang="en-ID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urista SemiBold" pitchFamily="50" charset="-18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9" name="Ovál 58">
                <a:extLst>
                  <a:ext uri="{FF2B5EF4-FFF2-40B4-BE49-F238E27FC236}">
                    <a16:creationId xmlns="" xmlns:a16="http://schemas.microsoft.com/office/drawing/2014/main" id="{85126377-B564-4224-AFFE-A144E027BBA2}"/>
                  </a:ext>
                </a:extLst>
              </p:cNvPr>
              <p:cNvSpPr/>
              <p:nvPr/>
            </p:nvSpPr>
            <p:spPr>
              <a:xfrm>
                <a:off x="4402115" y="4389683"/>
                <a:ext cx="96551" cy="965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73" name="Obrázek 72">
                <a:extLst>
                  <a:ext uri="{FF2B5EF4-FFF2-40B4-BE49-F238E27FC236}">
                    <a16:creationId xmlns="" xmlns:a16="http://schemas.microsoft.com/office/drawing/2014/main" id="{D1473D6A-643B-4C6D-A1A2-5D30E1D6C3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23178" y="5511524"/>
                <a:ext cx="1775067" cy="438259"/>
              </a:xfrm>
              <a:prstGeom prst="rect">
                <a:avLst/>
              </a:prstGeom>
            </p:spPr>
          </p:pic>
          <p:sp>
            <p:nvSpPr>
              <p:cNvPr id="74" name="TextBox 3">
                <a:extLst>
                  <a:ext uri="{FF2B5EF4-FFF2-40B4-BE49-F238E27FC236}">
                    <a16:creationId xmlns="" xmlns:a16="http://schemas.microsoft.com/office/drawing/2014/main" id="{6C0A5579-E533-4053-9DF2-3E00D873746D}"/>
                  </a:ext>
                </a:extLst>
              </p:cNvPr>
              <p:cNvSpPr txBox="1"/>
              <p:nvPr/>
            </p:nvSpPr>
            <p:spPr>
              <a:xfrm>
                <a:off x="3680328" y="5893341"/>
                <a:ext cx="19322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/>
                <a:r>
                  <a:rPr lang="cs-CZ" b="1" spc="80" dirty="0">
                    <a:solidFill>
                      <a:srgbClr val="B7C0B8"/>
                    </a:solidFill>
                    <a:latin typeface="Purista Light" pitchFamily="50" charset="-18"/>
                  </a:rPr>
                  <a:t>Rent</a:t>
                </a:r>
                <a:endParaRPr lang="en-ID" b="1" spc="80" dirty="0">
                  <a:solidFill>
                    <a:srgbClr val="B7C0B8"/>
                  </a:solidFill>
                  <a:latin typeface="Purista Light" pitchFamily="50" charset="-18"/>
                </a:endParaRPr>
              </a:p>
            </p:txBody>
          </p:sp>
        </p:grpSp>
        <p:sp>
          <p:nvSpPr>
            <p:cNvPr id="6" name="Obdélník 5">
              <a:extLst>
                <a:ext uri="{FF2B5EF4-FFF2-40B4-BE49-F238E27FC236}">
                  <a16:creationId xmlns="" xmlns:a16="http://schemas.microsoft.com/office/drawing/2014/main" id="{456A391B-1813-4B73-8FA8-66DF7734A18B}"/>
                </a:ext>
              </a:extLst>
            </p:cNvPr>
            <p:cNvSpPr/>
            <p:nvPr/>
          </p:nvSpPr>
          <p:spPr>
            <a:xfrm>
              <a:off x="3029988" y="2980652"/>
              <a:ext cx="5689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urista SemiBold" pitchFamily="50" charset="-18"/>
                </a:rPr>
                <a:t>2003</a:t>
              </a:r>
            </a:p>
          </p:txBody>
        </p:sp>
      </p:grp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D3DF5617-1C4E-412B-9332-BBD8A3BE45F8}"/>
              </a:ext>
            </a:extLst>
          </p:cNvPr>
          <p:cNvSpPr/>
          <p:nvPr/>
        </p:nvSpPr>
        <p:spPr>
          <a:xfrm>
            <a:off x="695316" y="926989"/>
            <a:ext cx="6096000" cy="533544"/>
          </a:xfrm>
          <a:prstGeom prst="rect">
            <a:avLst/>
          </a:prstGeom>
        </p:spPr>
        <p:txBody>
          <a:bodyPr lIns="121920" tIns="60960" rIns="121920" bIns="60960" anchor="t">
            <a:spAutoFit/>
          </a:bodyPr>
          <a:lstStyle/>
          <a:p>
            <a:pPr>
              <a:buNone/>
            </a:pPr>
            <a:endParaRPr lang="cs-CZ" sz="2667" dirty="0">
              <a:solidFill>
                <a:schemeClr val="tx1">
                  <a:lumMod val="85000"/>
                  <a:lumOff val="15000"/>
                </a:schemeClr>
              </a:solidFill>
              <a:latin typeface="Basier Square" pitchFamily="2" charset="0"/>
              <a:cs typeface="Arial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4B52A38A-670C-054E-3BE2-AE18F3D20535}"/>
              </a:ext>
            </a:extLst>
          </p:cNvPr>
          <p:cNvSpPr txBox="1"/>
          <p:nvPr/>
        </p:nvSpPr>
        <p:spPr>
          <a:xfrm>
            <a:off x="755577" y="942513"/>
            <a:ext cx="193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STANISLAV MARTINEC</a:t>
            </a:r>
            <a:endParaRPr lang="en-ID" sz="1400" b="1" dirty="0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6CB3057B-9794-EA79-EDE6-583A1683D4D0}"/>
              </a:ext>
            </a:extLst>
          </p:cNvPr>
          <p:cNvGrpSpPr/>
          <p:nvPr/>
        </p:nvGrpSpPr>
        <p:grpSpPr>
          <a:xfrm>
            <a:off x="8702793" y="2439527"/>
            <a:ext cx="1985463" cy="2683080"/>
            <a:chOff x="8702792" y="2439525"/>
            <a:chExt cx="1985463" cy="2683081"/>
          </a:xfrm>
        </p:grpSpPr>
        <p:cxnSp>
          <p:nvCxnSpPr>
            <p:cNvPr id="10" name="Přímá spojnice se šipkou 82">
              <a:extLst>
                <a:ext uri="{FF2B5EF4-FFF2-40B4-BE49-F238E27FC236}">
                  <a16:creationId xmlns="" xmlns:a16="http://schemas.microsoft.com/office/drawing/2014/main" id="{13A08017-D4AF-F95E-F72A-5834CC3CB9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70502" y="3538736"/>
              <a:ext cx="0" cy="8992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ál 10">
              <a:extLst>
                <a:ext uri="{FF2B5EF4-FFF2-40B4-BE49-F238E27FC236}">
                  <a16:creationId xmlns="" xmlns:a16="http://schemas.microsoft.com/office/drawing/2014/main" id="{D217D175-D34A-4746-8459-5E6AD5B8845F}"/>
                </a:ext>
              </a:extLst>
            </p:cNvPr>
            <p:cNvSpPr/>
            <p:nvPr/>
          </p:nvSpPr>
          <p:spPr>
            <a:xfrm>
              <a:off x="9414786" y="4383196"/>
              <a:ext cx="96551" cy="9655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2" name="Obrázek 11">
              <a:extLst>
                <a:ext uri="{FF2B5EF4-FFF2-40B4-BE49-F238E27FC236}">
                  <a16:creationId xmlns="" xmlns:a16="http://schemas.microsoft.com/office/drawing/2014/main" id="{937A3EF9-8F90-2D7B-BB4D-E6071AF9D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2792" y="2439525"/>
              <a:ext cx="1775067" cy="438259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="" xmlns:a16="http://schemas.microsoft.com/office/drawing/2014/main" id="{0178E99A-4338-EE8C-887D-63A1C95EE28B}"/>
                </a:ext>
              </a:extLst>
            </p:cNvPr>
            <p:cNvSpPr txBox="1"/>
            <p:nvPr/>
          </p:nvSpPr>
          <p:spPr>
            <a:xfrm>
              <a:off x="8755980" y="2821341"/>
              <a:ext cx="1932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cs-CZ" b="1" spc="80" dirty="0" err="1">
                  <a:solidFill>
                    <a:srgbClr val="B7C0B8"/>
                  </a:solidFill>
                  <a:latin typeface="Purista Light" pitchFamily="50" charset="-18"/>
                </a:rPr>
                <a:t>Facade</a:t>
              </a:r>
              <a:r>
                <a:rPr lang="cs-CZ" b="1" spc="80" dirty="0">
                  <a:solidFill>
                    <a:srgbClr val="B7C0B8"/>
                  </a:solidFill>
                  <a:latin typeface="Purista Light" pitchFamily="50" charset="-18"/>
                </a:rPr>
                <a:t> / Provoz Brno</a:t>
              </a:r>
              <a:endParaRPr lang="en-ID" b="1" spc="80" dirty="0">
                <a:solidFill>
                  <a:srgbClr val="B7C0B8"/>
                </a:solidFill>
                <a:latin typeface="Purista Light" pitchFamily="50" charset="-18"/>
              </a:endParaRPr>
            </a:p>
          </p:txBody>
        </p:sp>
        <p:sp>
          <p:nvSpPr>
            <p:cNvPr id="14" name="TextBox 4">
              <a:extLst>
                <a:ext uri="{FF2B5EF4-FFF2-40B4-BE49-F238E27FC236}">
                  <a16:creationId xmlns="" xmlns:a16="http://schemas.microsoft.com/office/drawing/2014/main" id="{3B629EE4-6547-4F61-083A-658CD002CA61}"/>
                </a:ext>
              </a:extLst>
            </p:cNvPr>
            <p:cNvSpPr txBox="1"/>
            <p:nvPr/>
          </p:nvSpPr>
          <p:spPr>
            <a:xfrm>
              <a:off x="9083329" y="4476275"/>
              <a:ext cx="13945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urista SemiBold" pitchFamily="50" charset="-18"/>
                  <a:ea typeface="Lato" panose="020F0502020204030203" pitchFamily="34" charset="0"/>
                  <a:cs typeface="Lato" panose="020F0502020204030203" pitchFamily="34" charset="0"/>
                </a:rPr>
                <a:t>2016		</a:t>
              </a:r>
              <a:endParaRPr lang="en-ID" b="1" dirty="0">
                <a:solidFill>
                  <a:schemeClr val="tx1">
                    <a:lumMod val="50000"/>
                    <a:lumOff val="50000"/>
                  </a:schemeClr>
                </a:solidFill>
                <a:latin typeface="Purista SemiBold" pitchFamily="50" charset="-18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="" xmlns:a16="http://schemas.microsoft.com/office/drawing/2014/main" id="{E1044CBA-1D91-AA8D-30C2-D6420619A95D}"/>
              </a:ext>
            </a:extLst>
          </p:cNvPr>
          <p:cNvGrpSpPr/>
          <p:nvPr/>
        </p:nvGrpSpPr>
        <p:grpSpPr>
          <a:xfrm>
            <a:off x="8201931" y="3988033"/>
            <a:ext cx="1989423" cy="2269129"/>
            <a:chOff x="8201930" y="3988031"/>
            <a:chExt cx="1989423" cy="2269127"/>
          </a:xfrm>
        </p:grpSpPr>
        <p:cxnSp>
          <p:nvCxnSpPr>
            <p:cNvPr id="16" name="Přímá spojnice se šipkou 87">
              <a:extLst>
                <a:ext uri="{FF2B5EF4-FFF2-40B4-BE49-F238E27FC236}">
                  <a16:creationId xmlns="" xmlns:a16="http://schemas.microsoft.com/office/drawing/2014/main" id="{DDF44507-5E51-E4D7-081B-37BA9D197AE0}"/>
                </a:ext>
              </a:extLst>
            </p:cNvPr>
            <p:cNvCxnSpPr>
              <a:cxnSpLocks/>
            </p:cNvCxnSpPr>
            <p:nvPr/>
          </p:nvCxnSpPr>
          <p:spPr>
            <a:xfrm>
              <a:off x="8986132" y="4460046"/>
              <a:ext cx="6873" cy="882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ál 16">
              <a:extLst>
                <a:ext uri="{FF2B5EF4-FFF2-40B4-BE49-F238E27FC236}">
                  <a16:creationId xmlns="" xmlns:a16="http://schemas.microsoft.com/office/drawing/2014/main" id="{08429344-0F15-0C51-0A51-49925024E973}"/>
                </a:ext>
              </a:extLst>
            </p:cNvPr>
            <p:cNvSpPr/>
            <p:nvPr/>
          </p:nvSpPr>
          <p:spPr>
            <a:xfrm>
              <a:off x="8944981" y="4387922"/>
              <a:ext cx="96551" cy="9655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8" name="Obrázek 17">
              <a:extLst>
                <a:ext uri="{FF2B5EF4-FFF2-40B4-BE49-F238E27FC236}">
                  <a16:creationId xmlns="" xmlns:a16="http://schemas.microsoft.com/office/drawing/2014/main" id="{97058E4B-B330-3FCC-1970-B235DCE73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1930" y="5506011"/>
              <a:ext cx="1775067" cy="438259"/>
            </a:xfrm>
            <a:prstGeom prst="rect">
              <a:avLst/>
            </a:prstGeom>
          </p:spPr>
        </p:pic>
        <p:sp>
          <p:nvSpPr>
            <p:cNvPr id="19" name="TextBox 3">
              <a:extLst>
                <a:ext uri="{FF2B5EF4-FFF2-40B4-BE49-F238E27FC236}">
                  <a16:creationId xmlns="" xmlns:a16="http://schemas.microsoft.com/office/drawing/2014/main" id="{0E132EB0-F87A-C6D3-12A1-B683E774AA61}"/>
                </a:ext>
              </a:extLst>
            </p:cNvPr>
            <p:cNvSpPr txBox="1"/>
            <p:nvPr/>
          </p:nvSpPr>
          <p:spPr>
            <a:xfrm>
              <a:off x="8259079" y="5887826"/>
              <a:ext cx="1932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cs-CZ" b="1" spc="80" dirty="0" err="1">
                  <a:solidFill>
                    <a:srgbClr val="B7C0B8"/>
                  </a:solidFill>
                  <a:latin typeface="Purista Light" pitchFamily="50" charset="-18"/>
                </a:rPr>
                <a:t>Austria</a:t>
              </a:r>
              <a:endParaRPr lang="en-ID" b="1" spc="80" dirty="0">
                <a:solidFill>
                  <a:srgbClr val="B7C0B8"/>
                </a:solidFill>
                <a:latin typeface="Purista Light" pitchFamily="50" charset="-18"/>
              </a:endParaRPr>
            </a:p>
          </p:txBody>
        </p:sp>
        <p:sp>
          <p:nvSpPr>
            <p:cNvPr id="20" name="TextBox 4">
              <a:extLst>
                <a:ext uri="{FF2B5EF4-FFF2-40B4-BE49-F238E27FC236}">
                  <a16:creationId xmlns="" xmlns:a16="http://schemas.microsoft.com/office/drawing/2014/main" id="{FCCBA2E3-B930-9E43-59C3-31FDC58D5A49}"/>
                </a:ext>
              </a:extLst>
            </p:cNvPr>
            <p:cNvSpPr txBox="1"/>
            <p:nvPr/>
          </p:nvSpPr>
          <p:spPr>
            <a:xfrm>
              <a:off x="8582789" y="3988031"/>
              <a:ext cx="812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urista SemiBold" pitchFamily="50" charset="-18"/>
                  <a:ea typeface="Lato" panose="020F0502020204030203" pitchFamily="34" charset="0"/>
                  <a:cs typeface="Lato" panose="020F0502020204030203" pitchFamily="34" charset="0"/>
                </a:rPr>
                <a:t>2012</a:t>
              </a:r>
              <a:endParaRPr lang="en-ID" b="1" dirty="0">
                <a:solidFill>
                  <a:schemeClr val="tx1">
                    <a:lumMod val="50000"/>
                    <a:lumOff val="50000"/>
                  </a:schemeClr>
                </a:solidFill>
                <a:latin typeface="Purista SemiBold" pitchFamily="50" charset="-18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D668832C-7560-5DDA-C0B1-ED9F7A7F052A}"/>
              </a:ext>
            </a:extLst>
          </p:cNvPr>
          <p:cNvSpPr txBox="1"/>
          <p:nvPr/>
        </p:nvSpPr>
        <p:spPr>
          <a:xfrm>
            <a:off x="12569952" y="1402080"/>
            <a:ext cx="147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Firma</a:t>
            </a:r>
          </a:p>
          <a:p>
            <a:r>
              <a:rPr lang="cs-CZ" dirty="0"/>
              <a:t>představení</a:t>
            </a:r>
          </a:p>
        </p:txBody>
      </p:sp>
    </p:spTree>
    <p:extLst>
      <p:ext uri="{BB962C8B-B14F-4D97-AF65-F5344CB8AC3E}">
        <p14:creationId xmlns:p14="http://schemas.microsoft.com/office/powerpoint/2010/main" val="3956281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" grpId="0" animBg="1"/>
      <p:bldP spid="4" grpId="0"/>
      <p:bldP spid="5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="" xmlns:a16="http://schemas.microsoft.com/office/drawing/2014/main" id="{9EA09932-CB5C-B5DE-0D85-0E7932437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04" y="0"/>
            <a:ext cx="96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46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snímek obrazovky, Písmo, Webová stránka&#10;&#10;Popis byl vytvořen automaticky">
            <a:extLst>
              <a:ext uri="{FF2B5EF4-FFF2-40B4-BE49-F238E27FC236}">
                <a16:creationId xmlns="" xmlns:a16="http://schemas.microsoft.com/office/drawing/2014/main" id="{94CA2B20-E1B2-C50D-2B12-1601141DD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282"/>
            <a:ext cx="12192000" cy="49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7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u 11" descr="Obsah obrázku text, mapa&#10;&#10;Popis byl vytvořen automaticky">
            <a:extLst>
              <a:ext uri="{FF2B5EF4-FFF2-40B4-BE49-F238E27FC236}">
                <a16:creationId xmlns="" xmlns:a16="http://schemas.microsoft.com/office/drawing/2014/main" id="{38F6D135-A2E0-5302-2D6C-4C926CDE8B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b="1718"/>
          <a:stretch>
            <a:fillRect/>
          </a:stretch>
        </p:blipFill>
        <p:spPr>
          <a:xfrm>
            <a:off x="3620278" y="-58140"/>
            <a:ext cx="5029200" cy="6868100"/>
          </a:xfrm>
        </p:spPr>
      </p:pic>
    </p:spTree>
    <p:extLst>
      <p:ext uri="{BB962C8B-B14F-4D97-AF65-F5344CB8AC3E}">
        <p14:creationId xmlns:p14="http://schemas.microsoft.com/office/powerpoint/2010/main" val="373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3C22813C-7EB2-41FE-8762-AC8C09E86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77" y="0"/>
            <a:ext cx="6096000" cy="685800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34FFE53-54A0-4248-89AB-E21549E28773}"/>
              </a:ext>
            </a:extLst>
          </p:cNvPr>
          <p:cNvSpPr txBox="1"/>
          <p:nvPr/>
        </p:nvSpPr>
        <p:spPr>
          <a:xfrm>
            <a:off x="7745272" y="543596"/>
            <a:ext cx="3931077" cy="565802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cs-CZ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</a:rPr>
              <a:t>3 000 kusů </a:t>
            </a:r>
          </a:p>
          <a:p>
            <a:r>
              <a:rPr lang="cs-CZ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  <a:ea typeface="Lato" panose="020F0502020204030203" pitchFamily="34" charset="0"/>
                <a:cs typeface="Lato" panose="020F0502020204030203" pitchFamily="34" charset="0"/>
              </a:rPr>
              <a:t>modulů ročně</a:t>
            </a:r>
            <a:endParaRPr lang="en-ID" sz="1500" b="1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ID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ID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cs-CZ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</a:rPr>
              <a:t>300</a:t>
            </a:r>
          </a:p>
          <a:p>
            <a:r>
              <a:rPr lang="cs-CZ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  <a:ea typeface="Lato" panose="020F0502020204030203" pitchFamily="34" charset="0"/>
                <a:cs typeface="Lato" panose="020F0502020204030203" pitchFamily="34" charset="0"/>
              </a:rPr>
              <a:t>zaměstnanců</a:t>
            </a:r>
            <a:endParaRPr lang="en-ID" sz="1500" dirty="0">
              <a:solidFill>
                <a:schemeClr val="bg1">
                  <a:lumMod val="50000"/>
                </a:schemeClr>
              </a:solidFill>
              <a:latin typeface="Basier Square" panose="00000500000000000000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ID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  <a:p>
            <a:endParaRPr lang="en-ID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  <a:p>
            <a:r>
              <a:rPr lang="cs-CZ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</a:rPr>
              <a:t>30</a:t>
            </a:r>
          </a:p>
          <a:p>
            <a:r>
              <a:rPr lang="cs-CZ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  <a:ea typeface="Lato" panose="020F0502020204030203" pitchFamily="34" charset="0"/>
                <a:cs typeface="Lato" panose="020F0502020204030203" pitchFamily="34" charset="0"/>
              </a:rPr>
              <a:t>let zkušeností</a:t>
            </a:r>
            <a:endParaRPr lang="en-ID" sz="1500" b="1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  <a:p>
            <a:endParaRPr lang="en-ID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  <a:p>
            <a:r>
              <a:rPr lang="cs-CZ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</a:rPr>
              <a:t>80 % </a:t>
            </a:r>
          </a:p>
          <a:p>
            <a:r>
              <a:rPr lang="cs-CZ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  <a:ea typeface="Lato" panose="020F0502020204030203" pitchFamily="34" charset="0"/>
                <a:cs typeface="Lato" panose="020F0502020204030203" pitchFamily="34" charset="0"/>
              </a:rPr>
              <a:t>export</a:t>
            </a:r>
            <a:endParaRPr lang="en-ID" sz="1500" b="1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  <a:p>
            <a:endParaRPr lang="en-ID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  <a:p>
            <a:r>
              <a:rPr lang="cs-CZ" sz="24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/>
              </a:rPr>
              <a:t>1 600 </a:t>
            </a:r>
            <a:endParaRPr lang="cs-CZ" sz="2467" b="1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  <a:p>
            <a:r>
              <a:rPr lang="cs-CZ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  <a:ea typeface="Lato" panose="020F0502020204030203" pitchFamily="34" charset="0"/>
                <a:cs typeface="Lato" panose="020F0502020204030203" pitchFamily="34" charset="0"/>
              </a:rPr>
              <a:t>pronajatých modulů</a:t>
            </a:r>
            <a:endParaRPr lang="en-ID" sz="1500" dirty="0">
              <a:solidFill>
                <a:schemeClr val="bg1">
                  <a:lumMod val="50000"/>
                </a:schemeClr>
              </a:solidFill>
              <a:latin typeface="Basier Square" panose="00000500000000000000" pitchFamily="50" charset="-1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</a:rPr>
              <a:t>41 000 000 EUR</a:t>
            </a:r>
            <a:r>
              <a:rPr lang="cs-CZ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anose="00000500000000000000" pitchFamily="50" charset="-18"/>
              </a:rPr>
              <a:t>roční obrat</a:t>
            </a:r>
            <a:endParaRPr lang="en-US" alt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Basier Square" panose="00000500000000000000" pitchFamily="50" charset="-18"/>
            </a:endParaRPr>
          </a:p>
        </p:txBody>
      </p:sp>
      <p:grpSp>
        <p:nvGrpSpPr>
          <p:cNvPr id="12" name="Group 156">
            <a:extLst>
              <a:ext uri="{FF2B5EF4-FFF2-40B4-BE49-F238E27FC236}">
                <a16:creationId xmlns="" xmlns:a16="http://schemas.microsoft.com/office/drawing/2014/main" id="{FEE22AE3-203C-4E36-A155-D3D85DB9D878}"/>
              </a:ext>
            </a:extLst>
          </p:cNvPr>
          <p:cNvGrpSpPr/>
          <p:nvPr/>
        </p:nvGrpSpPr>
        <p:grpSpPr>
          <a:xfrm>
            <a:off x="7097646" y="1666430"/>
            <a:ext cx="419100" cy="485775"/>
            <a:chOff x="7921625" y="5256213"/>
            <a:chExt cx="419100" cy="485775"/>
          </a:xfrm>
        </p:grpSpPr>
        <p:sp>
          <p:nvSpPr>
            <p:cNvPr id="13" name="Freeform 95">
              <a:extLst>
                <a:ext uri="{FF2B5EF4-FFF2-40B4-BE49-F238E27FC236}">
                  <a16:creationId xmlns="" xmlns:a16="http://schemas.microsoft.com/office/drawing/2014/main" id="{B2C2B033-E0B9-49F2-BA15-A4436E02D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7038" y="5430838"/>
              <a:ext cx="171450" cy="125413"/>
            </a:xfrm>
            <a:custGeom>
              <a:avLst/>
              <a:gdLst>
                <a:gd name="T0" fmla="*/ 52 w 52"/>
                <a:gd name="T1" fmla="*/ 0 h 38"/>
                <a:gd name="T2" fmla="*/ 26 w 52"/>
                <a:gd name="T3" fmla="*/ 38 h 38"/>
                <a:gd name="T4" fmla="*/ 0 w 52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38">
                  <a:moveTo>
                    <a:pt x="52" y="0"/>
                  </a:moveTo>
                  <a:cubicBezTo>
                    <a:pt x="52" y="21"/>
                    <a:pt x="40" y="38"/>
                    <a:pt x="26" y="38"/>
                  </a:cubicBezTo>
                  <a:cubicBezTo>
                    <a:pt x="12" y="38"/>
                    <a:pt x="0" y="21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14" name="Freeform 96">
              <a:extLst>
                <a:ext uri="{FF2B5EF4-FFF2-40B4-BE49-F238E27FC236}">
                  <a16:creationId xmlns="" xmlns:a16="http://schemas.microsoft.com/office/drawing/2014/main" id="{8386BA15-20D1-42A9-9278-BA51C0CB2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3700" y="5256213"/>
              <a:ext cx="238125" cy="165100"/>
            </a:xfrm>
            <a:custGeom>
              <a:avLst/>
              <a:gdLst>
                <a:gd name="T0" fmla="*/ 72 w 72"/>
                <a:gd name="T1" fmla="*/ 45 h 50"/>
                <a:gd name="T2" fmla="*/ 72 w 72"/>
                <a:gd name="T3" fmla="*/ 45 h 50"/>
                <a:gd name="T4" fmla="*/ 71 w 72"/>
                <a:gd name="T5" fmla="*/ 45 h 50"/>
                <a:gd name="T6" fmla="*/ 38 w 72"/>
                <a:gd name="T7" fmla="*/ 50 h 50"/>
                <a:gd name="T8" fmla="*/ 38 w 72"/>
                <a:gd name="T9" fmla="*/ 50 h 50"/>
                <a:gd name="T10" fmla="*/ 34 w 72"/>
                <a:gd name="T11" fmla="*/ 50 h 50"/>
                <a:gd name="T12" fmla="*/ 34 w 72"/>
                <a:gd name="T13" fmla="*/ 50 h 50"/>
                <a:gd name="T14" fmla="*/ 0 w 72"/>
                <a:gd name="T15" fmla="*/ 45 h 50"/>
                <a:gd name="T16" fmla="*/ 0 w 72"/>
                <a:gd name="T17" fmla="*/ 45 h 50"/>
                <a:gd name="T18" fmla="*/ 0 w 72"/>
                <a:gd name="T19" fmla="*/ 45 h 50"/>
                <a:gd name="T20" fmla="*/ 7 w 72"/>
                <a:gd name="T21" fmla="*/ 39 h 50"/>
                <a:gd name="T22" fmla="*/ 7 w 72"/>
                <a:gd name="T23" fmla="*/ 35 h 50"/>
                <a:gd name="T24" fmla="*/ 64 w 72"/>
                <a:gd name="T25" fmla="*/ 35 h 50"/>
                <a:gd name="T26" fmla="*/ 64 w 72"/>
                <a:gd name="T27" fmla="*/ 39 h 50"/>
                <a:gd name="T28" fmla="*/ 72 w 72"/>
                <a:gd name="T29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50">
                  <a:moveTo>
                    <a:pt x="72" y="45"/>
                  </a:moveTo>
                  <a:cubicBezTo>
                    <a:pt x="72" y="45"/>
                    <a:pt x="72" y="45"/>
                    <a:pt x="72" y="45"/>
                  </a:cubicBezTo>
                  <a:cubicBezTo>
                    <a:pt x="72" y="45"/>
                    <a:pt x="72" y="45"/>
                    <a:pt x="71" y="45"/>
                  </a:cubicBezTo>
                  <a:cubicBezTo>
                    <a:pt x="70" y="48"/>
                    <a:pt x="56" y="50"/>
                    <a:pt x="38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6" y="50"/>
                    <a:pt x="35" y="50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16" y="50"/>
                    <a:pt x="2" y="48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1"/>
                    <a:pt x="3" y="39"/>
                    <a:pt x="7" y="39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0"/>
                    <a:pt x="64" y="0"/>
                    <a:pt x="64" y="35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9" y="39"/>
                    <a:pt x="72" y="41"/>
                    <a:pt x="72" y="45"/>
                  </a:cubicBez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15" name="Freeform 97">
              <a:extLst>
                <a:ext uri="{FF2B5EF4-FFF2-40B4-BE49-F238E27FC236}">
                  <a16:creationId xmlns="" xmlns:a16="http://schemas.microsoft.com/office/drawing/2014/main" id="{BFD4D4A8-B792-492D-A3E9-79CFC737A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1625" y="5586413"/>
              <a:ext cx="79375" cy="155575"/>
            </a:xfrm>
            <a:custGeom>
              <a:avLst/>
              <a:gdLst>
                <a:gd name="T0" fmla="*/ 14 w 24"/>
                <a:gd name="T1" fmla="*/ 4 h 47"/>
                <a:gd name="T2" fmla="*/ 22 w 24"/>
                <a:gd name="T3" fmla="*/ 0 h 47"/>
                <a:gd name="T4" fmla="*/ 24 w 24"/>
                <a:gd name="T5" fmla="*/ 47 h 47"/>
                <a:gd name="T6" fmla="*/ 0 w 24"/>
                <a:gd name="T7" fmla="*/ 47 h 47"/>
                <a:gd name="T8" fmla="*/ 5 w 24"/>
                <a:gd name="T9" fmla="*/ 13 h 47"/>
                <a:gd name="T10" fmla="*/ 8 w 24"/>
                <a:gd name="T11" fmla="*/ 6 h 47"/>
                <a:gd name="T12" fmla="*/ 14 w 24"/>
                <a:gd name="T13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7">
                  <a:moveTo>
                    <a:pt x="14" y="4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0"/>
                    <a:pt x="6" y="8"/>
                    <a:pt x="8" y="6"/>
                  </a:cubicBezTo>
                  <a:cubicBezTo>
                    <a:pt x="10" y="5"/>
                    <a:pt x="12" y="5"/>
                    <a:pt x="14" y="4"/>
                  </a:cubicBez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16" name="Freeform 98">
              <a:extLst>
                <a:ext uri="{FF2B5EF4-FFF2-40B4-BE49-F238E27FC236}">
                  <a16:creationId xmlns="" xmlns:a16="http://schemas.microsoft.com/office/drawing/2014/main" id="{EE3032D3-488D-4ACC-B521-122A53EAC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1350" y="5586413"/>
              <a:ext cx="79375" cy="155575"/>
            </a:xfrm>
            <a:custGeom>
              <a:avLst/>
              <a:gdLst>
                <a:gd name="T0" fmla="*/ 2 w 24"/>
                <a:gd name="T1" fmla="*/ 0 h 47"/>
                <a:gd name="T2" fmla="*/ 10 w 24"/>
                <a:gd name="T3" fmla="*/ 4 h 47"/>
                <a:gd name="T4" fmla="*/ 20 w 24"/>
                <a:gd name="T5" fmla="*/ 13 h 47"/>
                <a:gd name="T6" fmla="*/ 24 w 24"/>
                <a:gd name="T7" fmla="*/ 47 h 47"/>
                <a:gd name="T8" fmla="*/ 0 w 24"/>
                <a:gd name="T9" fmla="*/ 47 h 47"/>
                <a:gd name="T10" fmla="*/ 2 w 24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7">
                  <a:moveTo>
                    <a:pt x="2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5" y="6"/>
                    <a:pt x="19" y="8"/>
                    <a:pt x="20" y="13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17" name="Freeform 99">
              <a:extLst>
                <a:ext uri="{FF2B5EF4-FFF2-40B4-BE49-F238E27FC236}">
                  <a16:creationId xmlns="" xmlns:a16="http://schemas.microsoft.com/office/drawing/2014/main" id="{433C3525-781F-49A2-A151-536ECA3D6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4175" y="5559426"/>
              <a:ext cx="257175" cy="119063"/>
            </a:xfrm>
            <a:custGeom>
              <a:avLst/>
              <a:gdLst>
                <a:gd name="T0" fmla="*/ 0 w 162"/>
                <a:gd name="T1" fmla="*/ 15 h 75"/>
                <a:gd name="T2" fmla="*/ 27 w 162"/>
                <a:gd name="T3" fmla="*/ 0 h 75"/>
                <a:gd name="T4" fmla="*/ 31 w 162"/>
                <a:gd name="T5" fmla="*/ 75 h 75"/>
                <a:gd name="T6" fmla="*/ 129 w 162"/>
                <a:gd name="T7" fmla="*/ 75 h 75"/>
                <a:gd name="T8" fmla="*/ 133 w 162"/>
                <a:gd name="T9" fmla="*/ 0 h 75"/>
                <a:gd name="T10" fmla="*/ 162 w 162"/>
                <a:gd name="T11" fmla="*/ 1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75">
                  <a:moveTo>
                    <a:pt x="0" y="15"/>
                  </a:moveTo>
                  <a:lnTo>
                    <a:pt x="27" y="0"/>
                  </a:lnTo>
                  <a:lnTo>
                    <a:pt x="31" y="75"/>
                  </a:lnTo>
                  <a:lnTo>
                    <a:pt x="129" y="75"/>
                  </a:lnTo>
                  <a:lnTo>
                    <a:pt x="133" y="0"/>
                  </a:lnTo>
                  <a:lnTo>
                    <a:pt x="162" y="15"/>
                  </a:ln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18" name="Line 100">
              <a:extLst>
                <a:ext uri="{FF2B5EF4-FFF2-40B4-BE49-F238E27FC236}">
                  <a16:creationId xmlns="" xmlns:a16="http://schemas.microsoft.com/office/drawing/2014/main" id="{D58B31B6-C248-4028-9399-A440996EF5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04175" y="5741988"/>
              <a:ext cx="254000" cy="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19" name="Line 101">
              <a:extLst>
                <a:ext uri="{FF2B5EF4-FFF2-40B4-BE49-F238E27FC236}">
                  <a16:creationId xmlns="" xmlns:a16="http://schemas.microsoft.com/office/drawing/2014/main" id="{6AC449BA-FD7A-45C8-8BF9-5897886B1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13713" y="5289551"/>
              <a:ext cx="0" cy="6350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20" name="Line 102">
              <a:extLst>
                <a:ext uri="{FF2B5EF4-FFF2-40B4-BE49-F238E27FC236}">
                  <a16:creationId xmlns="" xmlns:a16="http://schemas.microsoft.com/office/drawing/2014/main" id="{B4710DB4-0B7A-4423-B26E-00F389A810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0225" y="5289551"/>
              <a:ext cx="0" cy="6350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</p:grpSp>
      <p:sp>
        <p:nvSpPr>
          <p:cNvPr id="21" name="Freeform 41">
            <a:extLst>
              <a:ext uri="{FF2B5EF4-FFF2-40B4-BE49-F238E27FC236}">
                <a16:creationId xmlns="" xmlns:a16="http://schemas.microsoft.com/office/drawing/2014/main" id="{1A4EA9DE-3664-49A0-96AE-CBC8599FF456}"/>
              </a:ext>
            </a:extLst>
          </p:cNvPr>
          <p:cNvSpPr>
            <a:spLocks noEditPoints="1"/>
          </p:cNvSpPr>
          <p:nvPr/>
        </p:nvSpPr>
        <p:spPr bwMode="auto">
          <a:xfrm>
            <a:off x="7108827" y="715235"/>
            <a:ext cx="431800" cy="431800"/>
          </a:xfrm>
          <a:custGeom>
            <a:avLst/>
            <a:gdLst>
              <a:gd name="T0" fmla="*/ 173 w 272"/>
              <a:gd name="T1" fmla="*/ 204 h 272"/>
              <a:gd name="T2" fmla="*/ 272 w 272"/>
              <a:gd name="T3" fmla="*/ 204 h 272"/>
              <a:gd name="T4" fmla="*/ 272 w 272"/>
              <a:gd name="T5" fmla="*/ 0 h 272"/>
              <a:gd name="T6" fmla="*/ 0 w 272"/>
              <a:gd name="T7" fmla="*/ 0 h 272"/>
              <a:gd name="T8" fmla="*/ 0 w 272"/>
              <a:gd name="T9" fmla="*/ 158 h 272"/>
              <a:gd name="T10" fmla="*/ 0 w 272"/>
              <a:gd name="T11" fmla="*/ 204 h 272"/>
              <a:gd name="T12" fmla="*/ 0 w 272"/>
              <a:gd name="T13" fmla="*/ 249 h 272"/>
              <a:gd name="T14" fmla="*/ 0 w 272"/>
              <a:gd name="T15" fmla="*/ 272 h 272"/>
              <a:gd name="T16" fmla="*/ 168 w 272"/>
              <a:gd name="T17" fmla="*/ 272 h 272"/>
              <a:gd name="T18" fmla="*/ 272 w 272"/>
              <a:gd name="T19" fmla="*/ 75 h 272"/>
              <a:gd name="T20" fmla="*/ 127 w 272"/>
              <a:gd name="T21" fmla="*/ 75 h 272"/>
              <a:gd name="T22" fmla="*/ 127 w 272"/>
              <a:gd name="T23" fmla="*/ 127 h 272"/>
              <a:gd name="T24" fmla="*/ 127 w 272"/>
              <a:gd name="T25" fmla="*/ 75 h 272"/>
              <a:gd name="T26" fmla="*/ 127 w 272"/>
              <a:gd name="T27" fmla="*/ 204 h 272"/>
              <a:gd name="T28" fmla="*/ 127 w 272"/>
              <a:gd name="T29" fmla="*/ 172 h 272"/>
              <a:gd name="T30" fmla="*/ 81 w 272"/>
              <a:gd name="T31" fmla="*/ 104 h 272"/>
              <a:gd name="T32" fmla="*/ 119 w 272"/>
              <a:gd name="T33" fmla="*/ 104 h 272"/>
              <a:gd name="T34" fmla="*/ 125 w 272"/>
              <a:gd name="T35" fmla="*/ 204 h 272"/>
              <a:gd name="T36" fmla="*/ 0 w 272"/>
              <a:gd name="T37" fmla="*/ 204 h 272"/>
              <a:gd name="T38" fmla="*/ 168 w 272"/>
              <a:gd name="T39" fmla="*/ 272 h 272"/>
              <a:gd name="T40" fmla="*/ 168 w 272"/>
              <a:gd name="T41" fmla="*/ 204 h 272"/>
              <a:gd name="T42" fmla="*/ 0 w 272"/>
              <a:gd name="T43" fmla="*/ 104 h 272"/>
              <a:gd name="T44" fmla="*/ 37 w 272"/>
              <a:gd name="T45" fmla="*/ 104 h 272"/>
              <a:gd name="T46" fmla="*/ 127 w 272"/>
              <a:gd name="T47" fmla="*/ 35 h 272"/>
              <a:gd name="T48" fmla="*/ 127 w 272"/>
              <a:gd name="T49" fmla="*/ 4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2" h="272">
                <a:moveTo>
                  <a:pt x="173" y="204"/>
                </a:moveTo>
                <a:lnTo>
                  <a:pt x="272" y="204"/>
                </a:lnTo>
                <a:lnTo>
                  <a:pt x="272" y="0"/>
                </a:lnTo>
                <a:lnTo>
                  <a:pt x="0" y="0"/>
                </a:lnTo>
                <a:lnTo>
                  <a:pt x="0" y="158"/>
                </a:lnTo>
                <a:lnTo>
                  <a:pt x="0" y="204"/>
                </a:lnTo>
                <a:moveTo>
                  <a:pt x="0" y="249"/>
                </a:moveTo>
                <a:lnTo>
                  <a:pt x="0" y="272"/>
                </a:lnTo>
                <a:lnTo>
                  <a:pt x="168" y="272"/>
                </a:lnTo>
                <a:moveTo>
                  <a:pt x="272" y="75"/>
                </a:moveTo>
                <a:lnTo>
                  <a:pt x="127" y="75"/>
                </a:lnTo>
                <a:moveTo>
                  <a:pt x="127" y="127"/>
                </a:moveTo>
                <a:lnTo>
                  <a:pt x="127" y="75"/>
                </a:lnTo>
                <a:moveTo>
                  <a:pt x="127" y="204"/>
                </a:moveTo>
                <a:lnTo>
                  <a:pt x="127" y="172"/>
                </a:lnTo>
                <a:moveTo>
                  <a:pt x="81" y="104"/>
                </a:moveTo>
                <a:lnTo>
                  <a:pt x="119" y="104"/>
                </a:lnTo>
                <a:moveTo>
                  <a:pt x="125" y="204"/>
                </a:moveTo>
                <a:lnTo>
                  <a:pt x="0" y="204"/>
                </a:lnTo>
                <a:moveTo>
                  <a:pt x="168" y="272"/>
                </a:moveTo>
                <a:lnTo>
                  <a:pt x="168" y="204"/>
                </a:lnTo>
                <a:moveTo>
                  <a:pt x="0" y="104"/>
                </a:moveTo>
                <a:lnTo>
                  <a:pt x="37" y="104"/>
                </a:lnTo>
                <a:moveTo>
                  <a:pt x="127" y="35"/>
                </a:moveTo>
                <a:lnTo>
                  <a:pt x="127" y="4"/>
                </a:lnTo>
              </a:path>
            </a:pathLst>
          </a:custGeom>
          <a:noFill/>
          <a:ln w="19050" cap="rnd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latin typeface="Purista" pitchFamily="50" charset="-18"/>
            </a:endParaRPr>
          </a:p>
        </p:txBody>
      </p:sp>
      <p:grpSp>
        <p:nvGrpSpPr>
          <p:cNvPr id="22" name="Group 165">
            <a:extLst>
              <a:ext uri="{FF2B5EF4-FFF2-40B4-BE49-F238E27FC236}">
                <a16:creationId xmlns="" xmlns:a16="http://schemas.microsoft.com/office/drawing/2014/main" id="{3E7E15F4-1E69-4BB3-8FBE-834E717D0CC0}"/>
              </a:ext>
            </a:extLst>
          </p:cNvPr>
          <p:cNvGrpSpPr/>
          <p:nvPr/>
        </p:nvGrpSpPr>
        <p:grpSpPr>
          <a:xfrm>
            <a:off x="7111986" y="4615215"/>
            <a:ext cx="449263" cy="438151"/>
            <a:chOff x="8716963" y="5395913"/>
            <a:chExt cx="449262" cy="438150"/>
          </a:xfrm>
        </p:grpSpPr>
        <p:sp>
          <p:nvSpPr>
            <p:cNvPr id="23" name="Line 85">
              <a:extLst>
                <a:ext uri="{FF2B5EF4-FFF2-40B4-BE49-F238E27FC236}">
                  <a16:creationId xmlns="" xmlns:a16="http://schemas.microsoft.com/office/drawing/2014/main" id="{E0ADC7FF-F52D-4EF9-9415-DFC927BED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23325" y="5522913"/>
              <a:ext cx="0" cy="31115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24" name="Line 86">
              <a:extLst>
                <a:ext uri="{FF2B5EF4-FFF2-40B4-BE49-F238E27FC236}">
                  <a16:creationId xmlns="" xmlns:a16="http://schemas.microsoft.com/office/drawing/2014/main" id="{5A76AB24-5AE1-4797-867C-B9A9B8144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88413" y="5522913"/>
              <a:ext cx="0" cy="31115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25" name="Freeform 87">
              <a:extLst>
                <a:ext uri="{FF2B5EF4-FFF2-40B4-BE49-F238E27FC236}">
                  <a16:creationId xmlns="" xmlns:a16="http://schemas.microsoft.com/office/drawing/2014/main" id="{62FA5A36-5EFD-4BF1-B234-89B4428D5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3325" y="5522913"/>
              <a:ext cx="65088" cy="311150"/>
            </a:xfrm>
            <a:custGeom>
              <a:avLst/>
              <a:gdLst>
                <a:gd name="T0" fmla="*/ 39 w 41"/>
                <a:gd name="T1" fmla="*/ 196 h 196"/>
                <a:gd name="T2" fmla="*/ 0 w 41"/>
                <a:gd name="T3" fmla="*/ 196 h 196"/>
                <a:gd name="T4" fmla="*/ 41 w 41"/>
                <a:gd name="T5" fmla="*/ 156 h 196"/>
                <a:gd name="T6" fmla="*/ 0 w 41"/>
                <a:gd name="T7" fmla="*/ 117 h 196"/>
                <a:gd name="T8" fmla="*/ 41 w 41"/>
                <a:gd name="T9" fmla="*/ 79 h 196"/>
                <a:gd name="T10" fmla="*/ 0 w 41"/>
                <a:gd name="T11" fmla="*/ 40 h 196"/>
                <a:gd name="T12" fmla="*/ 41 w 41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96">
                  <a:moveTo>
                    <a:pt x="39" y="196"/>
                  </a:moveTo>
                  <a:lnTo>
                    <a:pt x="0" y="196"/>
                  </a:lnTo>
                  <a:lnTo>
                    <a:pt x="41" y="156"/>
                  </a:lnTo>
                  <a:lnTo>
                    <a:pt x="0" y="117"/>
                  </a:lnTo>
                  <a:lnTo>
                    <a:pt x="41" y="79"/>
                  </a:lnTo>
                  <a:lnTo>
                    <a:pt x="0" y="40"/>
                  </a:lnTo>
                  <a:lnTo>
                    <a:pt x="41" y="0"/>
                  </a:ln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26" name="Line 88">
              <a:extLst>
                <a:ext uri="{FF2B5EF4-FFF2-40B4-BE49-F238E27FC236}">
                  <a16:creationId xmlns="" xmlns:a16="http://schemas.microsoft.com/office/drawing/2014/main" id="{27F9E8D3-9F73-4DEE-8FEA-C56FDC36A4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16963" y="5500688"/>
              <a:ext cx="82550" cy="1905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27" name="Line 89">
              <a:extLst>
                <a:ext uri="{FF2B5EF4-FFF2-40B4-BE49-F238E27FC236}">
                  <a16:creationId xmlns="" xmlns:a16="http://schemas.microsoft.com/office/drawing/2014/main" id="{4CED2BC6-D12C-4B5B-8B8E-50A8BEB422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24925" y="5405438"/>
              <a:ext cx="241300" cy="61913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28" name="Line 90">
              <a:extLst>
                <a:ext uri="{FF2B5EF4-FFF2-40B4-BE49-F238E27FC236}">
                  <a16:creationId xmlns="" xmlns:a16="http://schemas.microsoft.com/office/drawing/2014/main" id="{9B492232-0C1D-4496-B921-3015D16A8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6375" y="5421313"/>
              <a:ext cx="0" cy="92075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29" name="Freeform 91">
              <a:extLst>
                <a:ext uri="{FF2B5EF4-FFF2-40B4-BE49-F238E27FC236}">
                  <a16:creationId xmlns="" xmlns:a16="http://schemas.microsoft.com/office/drawing/2014/main" id="{96905462-9D72-4A80-87A7-24676F029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863" y="5441951"/>
              <a:ext cx="109538" cy="80963"/>
            </a:xfrm>
            <a:custGeom>
              <a:avLst/>
              <a:gdLst>
                <a:gd name="T0" fmla="*/ 6 w 33"/>
                <a:gd name="T1" fmla="*/ 0 h 25"/>
                <a:gd name="T2" fmla="*/ 27 w 33"/>
                <a:gd name="T3" fmla="*/ 0 h 25"/>
                <a:gd name="T4" fmla="*/ 33 w 33"/>
                <a:gd name="T5" fmla="*/ 6 h 25"/>
                <a:gd name="T6" fmla="*/ 33 w 33"/>
                <a:gd name="T7" fmla="*/ 19 h 25"/>
                <a:gd name="T8" fmla="*/ 27 w 33"/>
                <a:gd name="T9" fmla="*/ 25 h 25"/>
                <a:gd name="T10" fmla="*/ 6 w 33"/>
                <a:gd name="T11" fmla="*/ 25 h 25"/>
                <a:gd name="T12" fmla="*/ 0 w 33"/>
                <a:gd name="T13" fmla="*/ 19 h 25"/>
                <a:gd name="T14" fmla="*/ 0 w 33"/>
                <a:gd name="T15" fmla="*/ 6 h 25"/>
                <a:gd name="T16" fmla="*/ 6 w 33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5">
                  <a:moveTo>
                    <a:pt x="6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31" y="0"/>
                    <a:pt x="33" y="3"/>
                    <a:pt x="33" y="6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22"/>
                    <a:pt x="31" y="25"/>
                    <a:pt x="27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3" y="25"/>
                    <a:pt x="0" y="22"/>
                    <a:pt x="0" y="1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30" name="Freeform 92">
              <a:extLst>
                <a:ext uri="{FF2B5EF4-FFF2-40B4-BE49-F238E27FC236}">
                  <a16:creationId xmlns="" xmlns:a16="http://schemas.microsoft.com/office/drawing/2014/main" id="{DA617174-8DBE-4D75-A7E3-A04CBED79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3988" y="5507038"/>
              <a:ext cx="104775" cy="82550"/>
            </a:xfrm>
            <a:custGeom>
              <a:avLst/>
              <a:gdLst>
                <a:gd name="T0" fmla="*/ 0 w 66"/>
                <a:gd name="T1" fmla="*/ 52 h 52"/>
                <a:gd name="T2" fmla="*/ 33 w 66"/>
                <a:gd name="T3" fmla="*/ 0 h 52"/>
                <a:gd name="T4" fmla="*/ 66 w 66"/>
                <a:gd name="T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52">
                  <a:moveTo>
                    <a:pt x="0" y="52"/>
                  </a:moveTo>
                  <a:lnTo>
                    <a:pt x="33" y="0"/>
                  </a:lnTo>
                  <a:lnTo>
                    <a:pt x="66" y="52"/>
                  </a:ln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31" name="Freeform 93">
              <a:extLst>
                <a:ext uri="{FF2B5EF4-FFF2-40B4-BE49-F238E27FC236}">
                  <a16:creationId xmlns="" xmlns:a16="http://schemas.microsoft.com/office/drawing/2014/main" id="{F80CC474-8710-448D-822D-22C882C40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6525" y="5602288"/>
              <a:ext cx="139700" cy="69850"/>
            </a:xfrm>
            <a:custGeom>
              <a:avLst/>
              <a:gdLst>
                <a:gd name="T0" fmla="*/ 0 w 88"/>
                <a:gd name="T1" fmla="*/ 0 h 44"/>
                <a:gd name="T2" fmla="*/ 88 w 88"/>
                <a:gd name="T3" fmla="*/ 0 h 44"/>
                <a:gd name="T4" fmla="*/ 88 w 88"/>
                <a:gd name="T5" fmla="*/ 44 h 44"/>
                <a:gd name="T6" fmla="*/ 0 w 88"/>
                <a:gd name="T7" fmla="*/ 44 h 44"/>
                <a:gd name="T8" fmla="*/ 0 w 88"/>
                <a:gd name="T9" fmla="*/ 0 h 44"/>
                <a:gd name="T10" fmla="*/ 0 w 88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44">
                  <a:moveTo>
                    <a:pt x="0" y="0"/>
                  </a:moveTo>
                  <a:lnTo>
                    <a:pt x="88" y="0"/>
                  </a:lnTo>
                  <a:lnTo>
                    <a:pt x="88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32" name="Freeform 94">
              <a:extLst>
                <a:ext uri="{FF2B5EF4-FFF2-40B4-BE49-F238E27FC236}">
                  <a16:creationId xmlns="" xmlns:a16="http://schemas.microsoft.com/office/drawing/2014/main" id="{666A1600-B98B-4213-816E-44B248651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850" y="5395913"/>
              <a:ext cx="49213" cy="34925"/>
            </a:xfrm>
            <a:custGeom>
              <a:avLst/>
              <a:gdLst>
                <a:gd name="T0" fmla="*/ 0 w 31"/>
                <a:gd name="T1" fmla="*/ 22 h 22"/>
                <a:gd name="T2" fmla="*/ 14 w 31"/>
                <a:gd name="T3" fmla="*/ 0 h 22"/>
                <a:gd name="T4" fmla="*/ 31 w 31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2">
                  <a:moveTo>
                    <a:pt x="0" y="22"/>
                  </a:moveTo>
                  <a:lnTo>
                    <a:pt x="14" y="0"/>
                  </a:lnTo>
                  <a:lnTo>
                    <a:pt x="31" y="22"/>
                  </a:ln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</p:grpSp>
      <p:grpSp>
        <p:nvGrpSpPr>
          <p:cNvPr id="33" name="Group 123">
            <a:extLst>
              <a:ext uri="{FF2B5EF4-FFF2-40B4-BE49-F238E27FC236}">
                <a16:creationId xmlns="" xmlns:a16="http://schemas.microsoft.com/office/drawing/2014/main" id="{9BAC7D87-CB69-472E-9CEC-0B65E8E00A8C}"/>
              </a:ext>
            </a:extLst>
          </p:cNvPr>
          <p:cNvGrpSpPr/>
          <p:nvPr/>
        </p:nvGrpSpPr>
        <p:grpSpPr>
          <a:xfrm>
            <a:off x="7092954" y="2671596"/>
            <a:ext cx="449263" cy="404813"/>
            <a:chOff x="6865938" y="4545013"/>
            <a:chExt cx="449263" cy="404813"/>
          </a:xfrm>
        </p:grpSpPr>
        <p:sp>
          <p:nvSpPr>
            <p:cNvPr id="34" name="Freeform 112">
              <a:extLst>
                <a:ext uri="{FF2B5EF4-FFF2-40B4-BE49-F238E27FC236}">
                  <a16:creationId xmlns="" xmlns:a16="http://schemas.microsoft.com/office/drawing/2014/main" id="{8F5BBA55-C921-45C4-8A33-4AFF77375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4545013"/>
              <a:ext cx="320675" cy="101600"/>
            </a:xfrm>
            <a:custGeom>
              <a:avLst/>
              <a:gdLst>
                <a:gd name="T0" fmla="*/ 0 w 202"/>
                <a:gd name="T1" fmla="*/ 0 h 64"/>
                <a:gd name="T2" fmla="*/ 202 w 202"/>
                <a:gd name="T3" fmla="*/ 0 h 64"/>
                <a:gd name="T4" fmla="*/ 202 w 202"/>
                <a:gd name="T5" fmla="*/ 64 h 64"/>
                <a:gd name="T6" fmla="*/ 0 w 202"/>
                <a:gd name="T7" fmla="*/ 64 h 64"/>
                <a:gd name="T8" fmla="*/ 0 w 202"/>
                <a:gd name="T9" fmla="*/ 0 h 64"/>
                <a:gd name="T10" fmla="*/ 0 w 202"/>
                <a:gd name="T1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64">
                  <a:moveTo>
                    <a:pt x="0" y="0"/>
                  </a:moveTo>
                  <a:lnTo>
                    <a:pt x="202" y="0"/>
                  </a:lnTo>
                  <a:lnTo>
                    <a:pt x="202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35" name="Freeform 113">
              <a:extLst>
                <a:ext uri="{FF2B5EF4-FFF2-40B4-BE49-F238E27FC236}">
                  <a16:creationId xmlns="" xmlns:a16="http://schemas.microsoft.com/office/drawing/2014/main" id="{560BB822-C69B-4752-A241-A8FEDE5A3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4646613"/>
              <a:ext cx="449263" cy="103188"/>
            </a:xfrm>
            <a:custGeom>
              <a:avLst/>
              <a:gdLst>
                <a:gd name="T0" fmla="*/ 0 w 283"/>
                <a:gd name="T1" fmla="*/ 0 h 65"/>
                <a:gd name="T2" fmla="*/ 283 w 283"/>
                <a:gd name="T3" fmla="*/ 0 h 65"/>
                <a:gd name="T4" fmla="*/ 283 w 283"/>
                <a:gd name="T5" fmla="*/ 65 h 65"/>
                <a:gd name="T6" fmla="*/ 0 w 283"/>
                <a:gd name="T7" fmla="*/ 65 h 65"/>
                <a:gd name="T8" fmla="*/ 0 w 283"/>
                <a:gd name="T9" fmla="*/ 0 h 65"/>
                <a:gd name="T10" fmla="*/ 0 w 283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65">
                  <a:moveTo>
                    <a:pt x="0" y="0"/>
                  </a:moveTo>
                  <a:lnTo>
                    <a:pt x="283" y="0"/>
                  </a:lnTo>
                  <a:lnTo>
                    <a:pt x="283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36" name="Freeform 114">
              <a:extLst>
                <a:ext uri="{FF2B5EF4-FFF2-40B4-BE49-F238E27FC236}">
                  <a16:creationId xmlns="" xmlns:a16="http://schemas.microsoft.com/office/drawing/2014/main" id="{7559CB30-232E-4BC9-9A24-B50ED54CD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4749801"/>
              <a:ext cx="320675" cy="98425"/>
            </a:xfrm>
            <a:custGeom>
              <a:avLst/>
              <a:gdLst>
                <a:gd name="T0" fmla="*/ 0 w 202"/>
                <a:gd name="T1" fmla="*/ 0 h 62"/>
                <a:gd name="T2" fmla="*/ 202 w 202"/>
                <a:gd name="T3" fmla="*/ 0 h 62"/>
                <a:gd name="T4" fmla="*/ 202 w 202"/>
                <a:gd name="T5" fmla="*/ 62 h 62"/>
                <a:gd name="T6" fmla="*/ 0 w 202"/>
                <a:gd name="T7" fmla="*/ 62 h 62"/>
                <a:gd name="T8" fmla="*/ 0 w 202"/>
                <a:gd name="T9" fmla="*/ 0 h 62"/>
                <a:gd name="T10" fmla="*/ 0 w 20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62">
                  <a:moveTo>
                    <a:pt x="0" y="0"/>
                  </a:moveTo>
                  <a:lnTo>
                    <a:pt x="202" y="0"/>
                  </a:lnTo>
                  <a:lnTo>
                    <a:pt x="202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37" name="Freeform 115">
              <a:extLst>
                <a:ext uri="{FF2B5EF4-FFF2-40B4-BE49-F238E27FC236}">
                  <a16:creationId xmlns="" xmlns:a16="http://schemas.microsoft.com/office/drawing/2014/main" id="{45F7849D-0780-419E-9747-2AA3DA42D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4848226"/>
              <a:ext cx="449263" cy="101600"/>
            </a:xfrm>
            <a:custGeom>
              <a:avLst/>
              <a:gdLst>
                <a:gd name="T0" fmla="*/ 0 w 283"/>
                <a:gd name="T1" fmla="*/ 0 h 64"/>
                <a:gd name="T2" fmla="*/ 283 w 283"/>
                <a:gd name="T3" fmla="*/ 0 h 64"/>
                <a:gd name="T4" fmla="*/ 283 w 283"/>
                <a:gd name="T5" fmla="*/ 64 h 64"/>
                <a:gd name="T6" fmla="*/ 0 w 283"/>
                <a:gd name="T7" fmla="*/ 64 h 64"/>
                <a:gd name="T8" fmla="*/ 0 w 283"/>
                <a:gd name="T9" fmla="*/ 0 h 64"/>
                <a:gd name="T10" fmla="*/ 0 w 283"/>
                <a:gd name="T1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64">
                  <a:moveTo>
                    <a:pt x="0" y="0"/>
                  </a:moveTo>
                  <a:lnTo>
                    <a:pt x="283" y="0"/>
                  </a:lnTo>
                  <a:lnTo>
                    <a:pt x="283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38" name="Line 116">
              <a:extLst>
                <a:ext uri="{FF2B5EF4-FFF2-40B4-BE49-F238E27FC236}">
                  <a16:creationId xmlns="" xmlns:a16="http://schemas.microsoft.com/office/drawing/2014/main" id="{FC8E9ADE-8788-4545-8478-BFECA5DD9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7863" y="4545013"/>
              <a:ext cx="0" cy="10160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39" name="Line 117">
              <a:extLst>
                <a:ext uri="{FF2B5EF4-FFF2-40B4-BE49-F238E27FC236}">
                  <a16:creationId xmlns="" xmlns:a16="http://schemas.microsoft.com/office/drawing/2014/main" id="{BC094DE3-FA83-47AF-A8DE-D2A4003408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7863" y="4749801"/>
              <a:ext cx="0" cy="98425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40" name="Line 118">
              <a:extLst>
                <a:ext uri="{FF2B5EF4-FFF2-40B4-BE49-F238E27FC236}">
                  <a16:creationId xmlns="" xmlns:a16="http://schemas.microsoft.com/office/drawing/2014/main" id="{13E9B011-256D-4F73-B212-714961FE3A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37400" y="4646613"/>
              <a:ext cx="0" cy="103188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41" name="Line 119">
              <a:extLst>
                <a:ext uri="{FF2B5EF4-FFF2-40B4-BE49-F238E27FC236}">
                  <a16:creationId xmlns="" xmlns:a16="http://schemas.microsoft.com/office/drawing/2014/main" id="{E46064D1-E239-4399-9E07-8F93FD9E7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1663" y="4646613"/>
              <a:ext cx="0" cy="103188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42" name="Line 120">
              <a:extLst>
                <a:ext uri="{FF2B5EF4-FFF2-40B4-BE49-F238E27FC236}">
                  <a16:creationId xmlns="" xmlns:a16="http://schemas.microsoft.com/office/drawing/2014/main" id="{355071E5-0D52-4262-BED2-FBCB2750CE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37400" y="4848226"/>
              <a:ext cx="0" cy="10160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43" name="Line 121">
              <a:extLst>
                <a:ext uri="{FF2B5EF4-FFF2-40B4-BE49-F238E27FC236}">
                  <a16:creationId xmlns="" xmlns:a16="http://schemas.microsoft.com/office/drawing/2014/main" id="{F0CD66DC-276E-4156-8C6E-C09DCBE2F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1663" y="4848226"/>
              <a:ext cx="0" cy="10160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</p:grpSp>
      <p:grpSp>
        <p:nvGrpSpPr>
          <p:cNvPr id="49" name="Group 24">
            <a:extLst>
              <a:ext uri="{FF2B5EF4-FFF2-40B4-BE49-F238E27FC236}">
                <a16:creationId xmlns="" xmlns:a16="http://schemas.microsoft.com/office/drawing/2014/main" id="{037F844E-B71C-46F4-B36A-334B2F0824F4}"/>
              </a:ext>
            </a:extLst>
          </p:cNvPr>
          <p:cNvGrpSpPr/>
          <p:nvPr/>
        </p:nvGrpSpPr>
        <p:grpSpPr>
          <a:xfrm>
            <a:off x="7170661" y="3623945"/>
            <a:ext cx="304800" cy="428625"/>
            <a:chOff x="4678363" y="5253038"/>
            <a:chExt cx="304800" cy="428625"/>
          </a:xfrm>
        </p:grpSpPr>
        <p:sp>
          <p:nvSpPr>
            <p:cNvPr id="50" name="Freeform 42">
              <a:extLst>
                <a:ext uri="{FF2B5EF4-FFF2-40B4-BE49-F238E27FC236}">
                  <a16:creationId xmlns="" xmlns:a16="http://schemas.microsoft.com/office/drawing/2014/main" id="{4CAF611E-25BF-43D5-93D4-F43AE2028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363" y="5253038"/>
              <a:ext cx="304800" cy="300038"/>
            </a:xfrm>
            <a:custGeom>
              <a:avLst/>
              <a:gdLst>
                <a:gd name="T0" fmla="*/ 26 w 92"/>
                <a:gd name="T1" fmla="*/ 91 h 91"/>
                <a:gd name="T2" fmla="*/ 2 w 92"/>
                <a:gd name="T3" fmla="*/ 42 h 91"/>
                <a:gd name="T4" fmla="*/ 46 w 92"/>
                <a:gd name="T5" fmla="*/ 0 h 91"/>
                <a:gd name="T6" fmla="*/ 90 w 92"/>
                <a:gd name="T7" fmla="*/ 42 h 91"/>
                <a:gd name="T8" fmla="*/ 67 w 92"/>
                <a:gd name="T9" fmla="*/ 8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1">
                  <a:moveTo>
                    <a:pt x="26" y="91"/>
                  </a:moveTo>
                  <a:cubicBezTo>
                    <a:pt x="25" y="64"/>
                    <a:pt x="4" y="78"/>
                    <a:pt x="2" y="42"/>
                  </a:cubicBezTo>
                  <a:cubicBezTo>
                    <a:pt x="0" y="19"/>
                    <a:pt x="21" y="0"/>
                    <a:pt x="46" y="0"/>
                  </a:cubicBezTo>
                  <a:cubicBezTo>
                    <a:pt x="70" y="0"/>
                    <a:pt x="92" y="19"/>
                    <a:pt x="90" y="42"/>
                  </a:cubicBezTo>
                  <a:cubicBezTo>
                    <a:pt x="88" y="73"/>
                    <a:pt x="72" y="66"/>
                    <a:pt x="67" y="82"/>
                  </a:cubicBez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51" name="Freeform 43">
              <a:extLst>
                <a:ext uri="{FF2B5EF4-FFF2-40B4-BE49-F238E27FC236}">
                  <a16:creationId xmlns="" xmlns:a16="http://schemas.microsoft.com/office/drawing/2014/main" id="{1F46E28F-863C-42D6-8530-8BF18B9625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7263" y="5522913"/>
              <a:ext cx="133350" cy="134938"/>
            </a:xfrm>
            <a:custGeom>
              <a:avLst/>
              <a:gdLst>
                <a:gd name="T0" fmla="*/ 0 w 84"/>
                <a:gd name="T1" fmla="*/ 85 h 85"/>
                <a:gd name="T2" fmla="*/ 84 w 84"/>
                <a:gd name="T3" fmla="*/ 63 h 85"/>
                <a:gd name="T4" fmla="*/ 0 w 84"/>
                <a:gd name="T5" fmla="*/ 54 h 85"/>
                <a:gd name="T6" fmla="*/ 84 w 84"/>
                <a:gd name="T7" fmla="*/ 31 h 85"/>
                <a:gd name="T8" fmla="*/ 0 w 84"/>
                <a:gd name="T9" fmla="*/ 23 h 85"/>
                <a:gd name="T10" fmla="*/ 84 w 84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5">
                  <a:moveTo>
                    <a:pt x="0" y="85"/>
                  </a:moveTo>
                  <a:lnTo>
                    <a:pt x="84" y="63"/>
                  </a:lnTo>
                  <a:moveTo>
                    <a:pt x="0" y="54"/>
                  </a:moveTo>
                  <a:lnTo>
                    <a:pt x="84" y="31"/>
                  </a:lnTo>
                  <a:moveTo>
                    <a:pt x="0" y="23"/>
                  </a:moveTo>
                  <a:lnTo>
                    <a:pt x="84" y="0"/>
                  </a:ln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52" name="Freeform 44">
              <a:extLst>
                <a:ext uri="{FF2B5EF4-FFF2-40B4-BE49-F238E27FC236}">
                  <a16:creationId xmlns="" xmlns:a16="http://schemas.microsoft.com/office/drawing/2014/main" id="{BAF7CA7E-A81E-4983-8857-9B4A042FC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641975"/>
              <a:ext cx="85725" cy="39688"/>
            </a:xfrm>
            <a:custGeom>
              <a:avLst/>
              <a:gdLst>
                <a:gd name="T0" fmla="*/ 26 w 26"/>
                <a:gd name="T1" fmla="*/ 0 h 12"/>
                <a:gd name="T2" fmla="*/ 12 w 26"/>
                <a:gd name="T3" fmla="*/ 12 h 12"/>
                <a:gd name="T4" fmla="*/ 0 w 26"/>
                <a:gd name="T5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2">
                  <a:moveTo>
                    <a:pt x="26" y="0"/>
                  </a:moveTo>
                  <a:cubicBezTo>
                    <a:pt x="26" y="7"/>
                    <a:pt x="20" y="12"/>
                    <a:pt x="12" y="12"/>
                  </a:cubicBezTo>
                  <a:cubicBezTo>
                    <a:pt x="7" y="12"/>
                    <a:pt x="3" y="10"/>
                    <a:pt x="0" y="7"/>
                  </a:cubicBez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53" name="Freeform 45">
              <a:extLst>
                <a:ext uri="{FF2B5EF4-FFF2-40B4-BE49-F238E27FC236}">
                  <a16:creationId xmlns="" xmlns:a16="http://schemas.microsoft.com/office/drawing/2014/main" id="{B6A7BB8A-39C6-463E-8103-B8D6A6AEF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375" y="5351463"/>
              <a:ext cx="117475" cy="128588"/>
            </a:xfrm>
            <a:custGeom>
              <a:avLst/>
              <a:gdLst>
                <a:gd name="T0" fmla="*/ 0 w 74"/>
                <a:gd name="T1" fmla="*/ 40 h 81"/>
                <a:gd name="T2" fmla="*/ 29 w 74"/>
                <a:gd name="T3" fmla="*/ 81 h 81"/>
                <a:gd name="T4" fmla="*/ 74 w 74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81">
                  <a:moveTo>
                    <a:pt x="0" y="40"/>
                  </a:moveTo>
                  <a:lnTo>
                    <a:pt x="29" y="81"/>
                  </a:lnTo>
                  <a:lnTo>
                    <a:pt x="74" y="0"/>
                  </a:ln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</p:grpSp>
      <p:grpSp>
        <p:nvGrpSpPr>
          <p:cNvPr id="58" name="Group 29">
            <a:extLst>
              <a:ext uri="{FF2B5EF4-FFF2-40B4-BE49-F238E27FC236}">
                <a16:creationId xmlns="" xmlns:a16="http://schemas.microsoft.com/office/drawing/2014/main" id="{43F9AE90-4569-4314-BBB5-5B39D05D3AD6}"/>
              </a:ext>
            </a:extLst>
          </p:cNvPr>
          <p:cNvGrpSpPr/>
          <p:nvPr/>
        </p:nvGrpSpPr>
        <p:grpSpPr>
          <a:xfrm>
            <a:off x="7161518" y="5577089"/>
            <a:ext cx="438151" cy="434975"/>
            <a:chOff x="3762375" y="5246688"/>
            <a:chExt cx="438150" cy="434975"/>
          </a:xfrm>
        </p:grpSpPr>
        <p:sp>
          <p:nvSpPr>
            <p:cNvPr id="59" name="Freeform 21">
              <a:extLst>
                <a:ext uri="{FF2B5EF4-FFF2-40B4-BE49-F238E27FC236}">
                  <a16:creationId xmlns="" xmlns:a16="http://schemas.microsoft.com/office/drawing/2014/main" id="{F4378966-CFAC-46D3-99EB-10EFE80C6A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2375" y="5246688"/>
              <a:ext cx="438150" cy="434975"/>
            </a:xfrm>
            <a:custGeom>
              <a:avLst/>
              <a:gdLst>
                <a:gd name="T0" fmla="*/ 5 w 133"/>
                <a:gd name="T1" fmla="*/ 0 h 132"/>
                <a:gd name="T2" fmla="*/ 128 w 133"/>
                <a:gd name="T3" fmla="*/ 0 h 132"/>
                <a:gd name="T4" fmla="*/ 133 w 133"/>
                <a:gd name="T5" fmla="*/ 4 h 132"/>
                <a:gd name="T6" fmla="*/ 133 w 133"/>
                <a:gd name="T7" fmla="*/ 128 h 132"/>
                <a:gd name="T8" fmla="*/ 128 w 133"/>
                <a:gd name="T9" fmla="*/ 132 h 132"/>
                <a:gd name="T10" fmla="*/ 5 w 133"/>
                <a:gd name="T11" fmla="*/ 132 h 132"/>
                <a:gd name="T12" fmla="*/ 0 w 133"/>
                <a:gd name="T13" fmla="*/ 128 h 132"/>
                <a:gd name="T14" fmla="*/ 0 w 133"/>
                <a:gd name="T15" fmla="*/ 4 h 132"/>
                <a:gd name="T16" fmla="*/ 5 w 133"/>
                <a:gd name="T17" fmla="*/ 0 h 132"/>
                <a:gd name="T18" fmla="*/ 66 w 133"/>
                <a:gd name="T19" fmla="*/ 0 h 132"/>
                <a:gd name="T20" fmla="*/ 66 w 133"/>
                <a:gd name="T21" fmla="*/ 132 h 132"/>
                <a:gd name="T22" fmla="*/ 13 w 133"/>
                <a:gd name="T23" fmla="*/ 13 h 132"/>
                <a:gd name="T24" fmla="*/ 53 w 133"/>
                <a:gd name="T25" fmla="*/ 13 h 132"/>
                <a:gd name="T26" fmla="*/ 53 w 133"/>
                <a:gd name="T27" fmla="*/ 119 h 132"/>
                <a:gd name="T28" fmla="*/ 13 w 133"/>
                <a:gd name="T29" fmla="*/ 119 h 132"/>
                <a:gd name="T30" fmla="*/ 13 w 133"/>
                <a:gd name="T31" fmla="*/ 1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3" h="132">
                  <a:moveTo>
                    <a:pt x="5" y="0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130" y="0"/>
                    <a:pt x="133" y="2"/>
                    <a:pt x="133" y="4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30"/>
                    <a:pt x="130" y="132"/>
                    <a:pt x="128" y="132"/>
                  </a:cubicBezTo>
                  <a:cubicBezTo>
                    <a:pt x="5" y="132"/>
                    <a:pt x="5" y="132"/>
                    <a:pt x="5" y="132"/>
                  </a:cubicBezTo>
                  <a:cubicBezTo>
                    <a:pt x="2" y="132"/>
                    <a:pt x="0" y="130"/>
                    <a:pt x="0" y="1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lose/>
                  <a:moveTo>
                    <a:pt x="66" y="0"/>
                  </a:moveTo>
                  <a:cubicBezTo>
                    <a:pt x="66" y="132"/>
                    <a:pt x="66" y="132"/>
                    <a:pt x="66" y="132"/>
                  </a:cubicBezTo>
                  <a:moveTo>
                    <a:pt x="13" y="13"/>
                  </a:moveTo>
                  <a:cubicBezTo>
                    <a:pt x="53" y="13"/>
                    <a:pt x="53" y="13"/>
                    <a:pt x="53" y="13"/>
                  </a:cubicBezTo>
                  <a:cubicBezTo>
                    <a:pt x="53" y="119"/>
                    <a:pt x="53" y="119"/>
                    <a:pt x="5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60" name="Freeform 22">
              <a:extLst>
                <a:ext uri="{FF2B5EF4-FFF2-40B4-BE49-F238E27FC236}">
                  <a16:creationId xmlns="" xmlns:a16="http://schemas.microsoft.com/office/drawing/2014/main" id="{C1C06195-52ED-4E6D-9736-9928A7840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5289550"/>
              <a:ext cx="128588" cy="92075"/>
            </a:xfrm>
            <a:custGeom>
              <a:avLst/>
              <a:gdLst>
                <a:gd name="T0" fmla="*/ 0 w 81"/>
                <a:gd name="T1" fmla="*/ 0 h 58"/>
                <a:gd name="T2" fmla="*/ 81 w 81"/>
                <a:gd name="T3" fmla="*/ 0 h 58"/>
                <a:gd name="T4" fmla="*/ 81 w 81"/>
                <a:gd name="T5" fmla="*/ 58 h 58"/>
                <a:gd name="T6" fmla="*/ 0 w 81"/>
                <a:gd name="T7" fmla="*/ 58 h 58"/>
                <a:gd name="T8" fmla="*/ 0 w 81"/>
                <a:gd name="T9" fmla="*/ 0 h 58"/>
                <a:gd name="T10" fmla="*/ 0 w 81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58">
                  <a:moveTo>
                    <a:pt x="0" y="0"/>
                  </a:moveTo>
                  <a:lnTo>
                    <a:pt x="81" y="0"/>
                  </a:lnTo>
                  <a:lnTo>
                    <a:pt x="81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  <p:sp>
          <p:nvSpPr>
            <p:cNvPr id="61" name="Freeform 23">
              <a:extLst>
                <a:ext uri="{FF2B5EF4-FFF2-40B4-BE49-F238E27FC236}">
                  <a16:creationId xmlns="" xmlns:a16="http://schemas.microsoft.com/office/drawing/2014/main" id="{3EAD49D4-9CFB-4A49-BE31-458CDA984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5434013"/>
              <a:ext cx="128588" cy="204788"/>
            </a:xfrm>
            <a:custGeom>
              <a:avLst/>
              <a:gdLst>
                <a:gd name="T0" fmla="*/ 0 w 81"/>
                <a:gd name="T1" fmla="*/ 0 h 129"/>
                <a:gd name="T2" fmla="*/ 81 w 81"/>
                <a:gd name="T3" fmla="*/ 0 h 129"/>
                <a:gd name="T4" fmla="*/ 81 w 81"/>
                <a:gd name="T5" fmla="*/ 129 h 129"/>
                <a:gd name="T6" fmla="*/ 0 w 81"/>
                <a:gd name="T7" fmla="*/ 129 h 129"/>
                <a:gd name="T8" fmla="*/ 0 w 81"/>
                <a:gd name="T9" fmla="*/ 0 h 129"/>
                <a:gd name="T10" fmla="*/ 0 w 81"/>
                <a:gd name="T1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129">
                  <a:moveTo>
                    <a:pt x="0" y="0"/>
                  </a:moveTo>
                  <a:lnTo>
                    <a:pt x="81" y="0"/>
                  </a:lnTo>
                  <a:lnTo>
                    <a:pt x="81" y="129"/>
                  </a:lnTo>
                  <a:lnTo>
                    <a:pt x="0" y="12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>
                <a:latin typeface="Purista" pitchFamily="50" charset="-18"/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39A3E1EC-B3B3-E69F-DD27-E67C3B9584A3}"/>
              </a:ext>
            </a:extLst>
          </p:cNvPr>
          <p:cNvSpPr txBox="1"/>
          <p:nvPr/>
        </p:nvSpPr>
        <p:spPr>
          <a:xfrm>
            <a:off x="12569952" y="1402080"/>
            <a:ext cx="1475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Firma</a:t>
            </a:r>
          </a:p>
          <a:p>
            <a:r>
              <a:rPr lang="cs-CZ" dirty="0"/>
              <a:t>Představení</a:t>
            </a:r>
          </a:p>
          <a:p>
            <a:r>
              <a:rPr lang="cs-CZ" dirty="0"/>
              <a:t>Firma v číslech</a:t>
            </a:r>
          </a:p>
          <a:p>
            <a:r>
              <a:rPr lang="cs-CZ" dirty="0"/>
              <a:t>čísla</a:t>
            </a:r>
          </a:p>
        </p:txBody>
      </p:sp>
    </p:spTree>
    <p:extLst>
      <p:ext uri="{BB962C8B-B14F-4D97-AF65-F5344CB8AC3E}">
        <p14:creationId xmlns:p14="http://schemas.microsoft.com/office/powerpoint/2010/main" val="3313104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F2222EAA-4DAA-4FF6-9220-A8C2EDBFA556}"/>
              </a:ext>
            </a:extLst>
          </p:cNvPr>
          <p:cNvSpPr/>
          <p:nvPr/>
        </p:nvSpPr>
        <p:spPr>
          <a:xfrm>
            <a:off x="0" y="1692893"/>
            <a:ext cx="12192000" cy="1274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Purista" pitchFamily="50" charset="-18"/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221941" y="1905588"/>
            <a:ext cx="9226859" cy="4377864"/>
          </a:xfrm>
        </p:spPr>
        <p:txBody>
          <a:bodyPr>
            <a:normAutofit lnSpcReduction="10000"/>
          </a:bodyPr>
          <a:lstStyle/>
          <a:p>
            <a:pPr marL="625459" indent="-168270">
              <a:buNone/>
            </a:pPr>
            <a:r>
              <a:rPr lang="cs-CZ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Basier Square" panose="00000500000000000000" pitchFamily="50" charset="-18"/>
                <a:cs typeface="Arial" pitchFamily="34" charset="0"/>
              </a:rPr>
              <a:t>Poslání</a:t>
            </a:r>
          </a:p>
          <a:p>
            <a:pPr marL="625459" lvl="1" indent="-168270">
              <a:lnSpc>
                <a:spcPct val="170000"/>
              </a:lnSpc>
              <a:buNone/>
            </a:pPr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sier Square" panose="00000500000000000000" pitchFamily="50" charset="-18"/>
              </a:rPr>
              <a:t>Pomáhat lidem a obohatit svět.</a:t>
            </a:r>
          </a:p>
          <a:p>
            <a:pPr marL="625459" lvl="1" indent="-168270">
              <a:buNone/>
            </a:pP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Basier Square" panose="00000500000000000000" pitchFamily="50" charset="-18"/>
            </a:endParaRPr>
          </a:p>
          <a:p>
            <a:pPr marL="625459" lvl="1" indent="-168270">
              <a:buNone/>
            </a:pP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Basier Square" panose="00000500000000000000" pitchFamily="50" charset="-18"/>
            </a:endParaRPr>
          </a:p>
          <a:p>
            <a:pPr marL="625459" lvl="1" indent="-168270">
              <a:buNone/>
            </a:pP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Basier Square" panose="00000500000000000000" pitchFamily="50" charset="-18"/>
            </a:endParaRPr>
          </a:p>
          <a:p>
            <a:pPr marL="625459" indent="-168270">
              <a:buNone/>
            </a:pPr>
            <a:r>
              <a:rPr lang="cs-CZ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Basier Square" panose="00000500000000000000" pitchFamily="50" charset="-18"/>
                <a:cs typeface="Arial" pitchFamily="34" charset="0"/>
              </a:rPr>
              <a:t>Vize</a:t>
            </a:r>
          </a:p>
          <a:p>
            <a:pPr marL="625459" lvl="1" indent="-168270">
              <a:lnSpc>
                <a:spcPct val="170000"/>
              </a:lnSpc>
              <a:buNone/>
            </a:pPr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sier Square" panose="00000500000000000000" pitchFamily="50" charset="-18"/>
              </a:rPr>
              <a:t>Vyvinout a efektivně vyrábět chytrou, jednoduchou, kvalitní modulární stavebnici KOMA. </a:t>
            </a:r>
          </a:p>
          <a:p>
            <a:pPr marL="625459" lvl="1" indent="-168270">
              <a:lnSpc>
                <a:spcPct val="170000"/>
              </a:lnSpc>
              <a:buNone/>
            </a:pPr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sier Square" panose="00000500000000000000" pitchFamily="50" charset="-18"/>
              </a:rPr>
              <a:t>Stát se firmou se vzdělanými a spokojenými zaměstnanci.</a:t>
            </a:r>
          </a:p>
          <a:p>
            <a:pPr marL="625459" lvl="1" indent="-168270">
              <a:lnSpc>
                <a:spcPct val="170000"/>
              </a:lnSpc>
              <a:buNone/>
            </a:pPr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sier Square" panose="00000500000000000000" pitchFamily="50" charset="-18"/>
              </a:rPr>
              <a:t>Být firmou, se kterou se dobře spolupracuje.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7E7E5E46-5490-419C-A9BE-DDDF23061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57" y="574548"/>
            <a:ext cx="1413491" cy="46397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2B3FA86E-3A0D-4F32-BF77-0C44FF6B7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980" y="452670"/>
            <a:ext cx="5933561" cy="3957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B9101E3B-0208-ADCC-4822-C071EDB1AA8C}"/>
              </a:ext>
            </a:extLst>
          </p:cNvPr>
          <p:cNvSpPr txBox="1"/>
          <p:nvPr/>
        </p:nvSpPr>
        <p:spPr>
          <a:xfrm>
            <a:off x="12569952" y="1402080"/>
            <a:ext cx="1475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Firma</a:t>
            </a:r>
          </a:p>
          <a:p>
            <a:r>
              <a:rPr lang="cs-CZ" dirty="0"/>
              <a:t>Představení</a:t>
            </a:r>
          </a:p>
          <a:p>
            <a:r>
              <a:rPr lang="cs-CZ" dirty="0"/>
              <a:t>Poslání</a:t>
            </a:r>
          </a:p>
          <a:p>
            <a:r>
              <a:rPr lang="cs-CZ" dirty="0"/>
              <a:t>vize</a:t>
            </a:r>
          </a:p>
        </p:txBody>
      </p:sp>
    </p:spTree>
    <p:extLst>
      <p:ext uri="{BB962C8B-B14F-4D97-AF65-F5344CB8AC3E}">
        <p14:creationId xmlns:p14="http://schemas.microsoft.com/office/powerpoint/2010/main" val="52050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>
            <a:extLst>
              <a:ext uri="{FF2B5EF4-FFF2-40B4-BE49-F238E27FC236}">
                <a16:creationId xmlns="" xmlns:a16="http://schemas.microsoft.com/office/drawing/2014/main" id="{5A760B74-3021-4562-9239-DC3103D99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5" name="Obdélník 34">
            <a:extLst>
              <a:ext uri="{FF2B5EF4-FFF2-40B4-BE49-F238E27FC236}">
                <a16:creationId xmlns="" xmlns:a16="http://schemas.microsoft.com/office/drawing/2014/main" id="{42FEA2CE-55DF-412C-BB90-93A2D71BBE9B}"/>
              </a:ext>
            </a:extLst>
          </p:cNvPr>
          <p:cNvSpPr/>
          <p:nvPr/>
        </p:nvSpPr>
        <p:spPr>
          <a:xfrm>
            <a:off x="-144693" y="-21551"/>
            <a:ext cx="12385376" cy="7002945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>
              <a:latin typeface="Basier Square" pitchFamily="2" charset="0"/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="" xmlns:a16="http://schemas.microsoft.com/office/drawing/2014/main" id="{5BED0A1D-E17E-4ECC-9A14-FCD9E6B307EE}"/>
              </a:ext>
            </a:extLst>
          </p:cNvPr>
          <p:cNvSpPr/>
          <p:nvPr/>
        </p:nvSpPr>
        <p:spPr>
          <a:xfrm>
            <a:off x="2997847" y="452669"/>
            <a:ext cx="9194155" cy="6405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>
              <a:latin typeface="Basier Square" pitchFamily="2" charset="0"/>
            </a:endParaRPr>
          </a:p>
        </p:txBody>
      </p:sp>
      <p:pic>
        <p:nvPicPr>
          <p:cNvPr id="8" name="Zástupný symbol obrázku 7">
            <a:extLst>
              <a:ext uri="{FF2B5EF4-FFF2-40B4-BE49-F238E27FC236}">
                <a16:creationId xmlns="" xmlns:a16="http://schemas.microsoft.com/office/drawing/2014/main" id="{58EC9AD8-7080-48C8-BE28-E45B8B8107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647" y="1234961"/>
            <a:ext cx="2197100" cy="1778000"/>
          </a:xfrm>
        </p:spPr>
      </p:pic>
      <p:pic>
        <p:nvPicPr>
          <p:cNvPr id="20" name="Zástupný symbol obrázku 19" descr="Obsah obrázku objekt, hodiny, světlo, kreslení&#10;&#10;Popis byl vytvořen automaticky">
            <a:extLst>
              <a:ext uri="{FF2B5EF4-FFF2-40B4-BE49-F238E27FC236}">
                <a16:creationId xmlns="" xmlns:a16="http://schemas.microsoft.com/office/drawing/2014/main" id="{D0E77CC1-1D20-4BB5-9B0B-0AE93DB188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937" y="1234961"/>
            <a:ext cx="2197100" cy="1778000"/>
          </a:xfrm>
        </p:spPr>
      </p:pic>
      <p:pic>
        <p:nvPicPr>
          <p:cNvPr id="22" name="Zástupný symbol obrázku 21" descr="Obsah obrázku metr, hodiny&#10;&#10;Popis byl vytvořen automaticky">
            <a:extLst>
              <a:ext uri="{FF2B5EF4-FFF2-40B4-BE49-F238E27FC236}">
                <a16:creationId xmlns="" xmlns:a16="http://schemas.microsoft.com/office/drawing/2014/main" id="{043ACE24-1308-4A9D-BE9F-5F6FCE32DC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747" y="1234961"/>
            <a:ext cx="2197100" cy="1778000"/>
          </a:xfrm>
        </p:spPr>
      </p:pic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DCE9EB1F-CC44-4CD9-A552-53CA3D748385}"/>
              </a:ext>
            </a:extLst>
          </p:cNvPr>
          <p:cNvSpPr txBox="1"/>
          <p:nvPr/>
        </p:nvSpPr>
        <p:spPr>
          <a:xfrm>
            <a:off x="3384255" y="832721"/>
            <a:ext cx="6192011" cy="55399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cs-CZ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sier Square" pitchFamily="2" charset="0"/>
              </a:rPr>
              <a:t>Modulární výstavba je:</a:t>
            </a:r>
          </a:p>
        </p:txBody>
      </p:sp>
      <p:pic>
        <p:nvPicPr>
          <p:cNvPr id="23" name="Zástupný symbol obrázku 21">
            <a:extLst>
              <a:ext uri="{FF2B5EF4-FFF2-40B4-BE49-F238E27FC236}">
                <a16:creationId xmlns="" xmlns:a16="http://schemas.microsoft.com/office/drawing/2014/main" id="{7ED51500-5DD1-4709-B265-B2510BBC5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7669" y="3965988"/>
            <a:ext cx="2197100" cy="1778000"/>
          </a:xfrm>
          <a:prstGeom prst="rect">
            <a:avLst/>
          </a:prstGeom>
        </p:spPr>
      </p:pic>
      <p:pic>
        <p:nvPicPr>
          <p:cNvPr id="24" name="Zástupný symbol obrázku 21">
            <a:extLst>
              <a:ext uri="{FF2B5EF4-FFF2-40B4-BE49-F238E27FC236}">
                <a16:creationId xmlns="" xmlns:a16="http://schemas.microsoft.com/office/drawing/2014/main" id="{B27E471C-33F7-4B55-A561-F8D9D65FE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0075" y="3951733"/>
            <a:ext cx="2197100" cy="1778000"/>
          </a:xfrm>
          <a:prstGeom prst="rect">
            <a:avLst/>
          </a:prstGeom>
        </p:spPr>
      </p:pic>
      <p:pic>
        <p:nvPicPr>
          <p:cNvPr id="25" name="Zástupný symbol obrázku 21">
            <a:extLst>
              <a:ext uri="{FF2B5EF4-FFF2-40B4-BE49-F238E27FC236}">
                <a16:creationId xmlns="" xmlns:a16="http://schemas.microsoft.com/office/drawing/2014/main" id="{12FC4DD3-4B19-4E8F-BC7F-6D9076A53C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482" y="3943068"/>
            <a:ext cx="2197100" cy="1778000"/>
          </a:xfrm>
          <a:prstGeom prst="rect">
            <a:avLst/>
          </a:prstGeom>
        </p:spPr>
      </p:pic>
      <p:sp>
        <p:nvSpPr>
          <p:cNvPr id="26" name="TextBox 6">
            <a:extLst>
              <a:ext uri="{FF2B5EF4-FFF2-40B4-BE49-F238E27FC236}">
                <a16:creationId xmlns="" xmlns:a16="http://schemas.microsoft.com/office/drawing/2014/main" id="{6D0DF237-CEE7-4E10-A464-493D511B6D1D}"/>
              </a:ext>
            </a:extLst>
          </p:cNvPr>
          <p:cNvSpPr txBox="1"/>
          <p:nvPr/>
        </p:nvSpPr>
        <p:spPr>
          <a:xfrm>
            <a:off x="2952152" y="3138203"/>
            <a:ext cx="306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Kvalitní </a:t>
            </a:r>
          </a:p>
          <a:p>
            <a:pPr algn="ctr"/>
            <a:r>
              <a:rPr lang="cs-CZ" sz="1600" spc="67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linková výroba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="" xmlns:a16="http://schemas.microsoft.com/office/drawing/2014/main" id="{82FB5013-E33E-4E57-8BD2-298A5572CE8F}"/>
              </a:ext>
            </a:extLst>
          </p:cNvPr>
          <p:cNvSpPr txBox="1"/>
          <p:nvPr/>
        </p:nvSpPr>
        <p:spPr>
          <a:xfrm>
            <a:off x="5628441" y="3138203"/>
            <a:ext cx="306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S pevnou cenou</a:t>
            </a:r>
          </a:p>
          <a:p>
            <a:pPr algn="ctr"/>
            <a:r>
              <a:rPr lang="cs-CZ" sz="1600" spc="67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většina nákladů ve výrobě 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="" xmlns:a16="http://schemas.microsoft.com/office/drawing/2014/main" id="{32C6CA81-8A4F-4503-AC5B-EC7DA1A88A49}"/>
              </a:ext>
            </a:extLst>
          </p:cNvPr>
          <p:cNvSpPr txBox="1"/>
          <p:nvPr/>
        </p:nvSpPr>
        <p:spPr>
          <a:xfrm>
            <a:off x="8374252" y="3138202"/>
            <a:ext cx="3064089" cy="92333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Rychlá</a:t>
            </a:r>
          </a:p>
          <a:p>
            <a:pPr algn="ctr"/>
            <a:r>
              <a:rPr lang="cs-CZ" sz="1600" spc="67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v porovnání s mokrou výstavbou 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="" xmlns:a16="http://schemas.microsoft.com/office/drawing/2014/main" id="{D7350B89-74E8-4E36-93F2-722A00B00FE2}"/>
              </a:ext>
            </a:extLst>
          </p:cNvPr>
          <p:cNvSpPr txBox="1"/>
          <p:nvPr/>
        </p:nvSpPr>
        <p:spPr>
          <a:xfrm>
            <a:off x="3127922" y="5894666"/>
            <a:ext cx="3064089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Znovu použitelná</a:t>
            </a:r>
          </a:p>
          <a:p>
            <a:pPr algn="ctr"/>
            <a:endParaRPr lang="cs-CZ" sz="1600" dirty="0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17BA02F9-670C-4D0A-9863-F1AE30BFCB11}"/>
              </a:ext>
            </a:extLst>
          </p:cNvPr>
          <p:cNvSpPr txBox="1"/>
          <p:nvPr/>
        </p:nvSpPr>
        <p:spPr>
          <a:xfrm>
            <a:off x="5826580" y="5894666"/>
            <a:ext cx="306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Flexibilní </a:t>
            </a:r>
          </a:p>
          <a:p>
            <a:pPr algn="ctr"/>
            <a:endParaRPr lang="cs-CZ" sz="1600" dirty="0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D69D47D5-EE30-4FEE-9561-F7F08ABA27D7}"/>
              </a:ext>
            </a:extLst>
          </p:cNvPr>
          <p:cNvSpPr txBox="1"/>
          <p:nvPr/>
        </p:nvSpPr>
        <p:spPr>
          <a:xfrm>
            <a:off x="8508986" y="5894666"/>
            <a:ext cx="3064089" cy="98488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Šetrná k živ. </a:t>
            </a:r>
          </a:p>
          <a:p>
            <a:pPr algn="ctr"/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prostředí </a:t>
            </a:r>
          </a:p>
          <a:p>
            <a:pPr algn="ctr"/>
            <a:endParaRPr lang="cs-CZ" sz="1600" dirty="0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D28C574B-C117-A2BB-7F03-C50B088D58F1}"/>
              </a:ext>
            </a:extLst>
          </p:cNvPr>
          <p:cNvSpPr txBox="1"/>
          <p:nvPr/>
        </p:nvSpPr>
        <p:spPr>
          <a:xfrm>
            <a:off x="12569952" y="1402080"/>
            <a:ext cx="1475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Modularita</a:t>
            </a:r>
          </a:p>
          <a:p>
            <a:r>
              <a:rPr lang="cs-CZ" dirty="0"/>
              <a:t>Výhody modulární výstavby</a:t>
            </a:r>
          </a:p>
        </p:txBody>
      </p:sp>
    </p:spTree>
    <p:extLst>
      <p:ext uri="{BB962C8B-B14F-4D97-AF65-F5344CB8AC3E}">
        <p14:creationId xmlns:p14="http://schemas.microsoft.com/office/powerpoint/2010/main" val="1642737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D520096-C6A2-4F4B-B2A7-CF704634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6079" y="466821"/>
            <a:ext cx="4196904" cy="5676401"/>
          </a:xfrm>
        </p:spPr>
        <p:txBody>
          <a:bodyPr>
            <a:normAutofit fontScale="62500" lnSpcReduction="20000"/>
          </a:bodyPr>
          <a:lstStyle/>
          <a:p>
            <a:r>
              <a:rPr lang="cs-CZ" sz="2100" dirty="0">
                <a:latin typeface="Basier Square" panose="00000500000000000000" pitchFamily="50" charset="-18"/>
              </a:rPr>
              <a:t>41 mateřských škol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45 základních škol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5 středních škol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2 vysoké školy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2 hudební školy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237 administrativních budov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18 realizací do zdravotnictví 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25 sociálních bytových domů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2 hotely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3 bytové domy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31 sportovních šaten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11 kulturních modulárních objektů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12 autosalonů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6 čerpacích stanic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10 pekáren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52 prodejen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37 restaurací, kaváren a rychlých občerstvení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1 nemocnice</a:t>
            </a:r>
          </a:p>
          <a:p>
            <a:r>
              <a:rPr lang="cs-CZ" sz="2100" dirty="0">
                <a:latin typeface="Basier Square" panose="00000500000000000000" pitchFamily="50" charset="-18"/>
              </a:rPr>
              <a:t>1 letiště</a:t>
            </a:r>
          </a:p>
          <a:p>
            <a:pPr marL="0" indent="0">
              <a:buNone/>
            </a:pPr>
            <a:r>
              <a:rPr lang="cs-CZ" sz="2100" dirty="0">
                <a:latin typeface="Basier Square" panose="00000500000000000000" pitchFamily="50" charset="-18"/>
              </a:rPr>
              <a:t>celkem cca 1.000 modulárních realizací</a:t>
            </a:r>
            <a:endParaRPr lang="en-US" sz="2100" dirty="0">
              <a:latin typeface="Basier Square" panose="00000500000000000000" pitchFamily="50" charset="-18"/>
            </a:endParaRPr>
          </a:p>
        </p:txBody>
      </p:sp>
      <p:pic>
        <p:nvPicPr>
          <p:cNvPr id="5" name="Obrázek 4" descr="Obsah obrázku budova, exteriér, muž, skákání&#10;&#10;Popis byl vytvořen automaticky">
            <a:extLst>
              <a:ext uri="{FF2B5EF4-FFF2-40B4-BE49-F238E27FC236}">
                <a16:creationId xmlns="" xmlns:a16="http://schemas.microsoft.com/office/drawing/2014/main" id="{A2A80747-90EA-4895-AB86-BDEFCE4772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2394156" cy="2232000"/>
          </a:xfrm>
          <a:prstGeom prst="rect">
            <a:avLst/>
          </a:prstGeom>
        </p:spPr>
      </p:pic>
      <p:pic>
        <p:nvPicPr>
          <p:cNvPr id="6" name="Obrázek 5" descr="Obsah obrázku interiér, strop, dřez, bílá&#10;&#10;Popis byl vytvořen automaticky">
            <a:extLst>
              <a:ext uri="{FF2B5EF4-FFF2-40B4-BE49-F238E27FC236}">
                <a16:creationId xmlns="" xmlns:a16="http://schemas.microsoft.com/office/drawing/2014/main" id="{54F56DAD-452E-4D88-9746-364732F677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330" y="-1"/>
            <a:ext cx="2277751" cy="2232000"/>
          </a:xfrm>
          <a:prstGeom prst="rect">
            <a:avLst/>
          </a:prstGeom>
        </p:spPr>
      </p:pic>
      <p:pic>
        <p:nvPicPr>
          <p:cNvPr id="7" name="Obrázek 6" descr="Obsah obrázku exteriér, budova, tráva, vsedě&#10;&#10;Popis byl vytvořen automaticky">
            <a:extLst>
              <a:ext uri="{FF2B5EF4-FFF2-40B4-BE49-F238E27FC236}">
                <a16:creationId xmlns="" xmlns:a16="http://schemas.microsoft.com/office/drawing/2014/main" id="{4738B503-1842-4DF5-B94D-745BB9992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" y="4626000"/>
            <a:ext cx="2363573" cy="2232000"/>
          </a:xfrm>
          <a:prstGeom prst="rect">
            <a:avLst/>
          </a:prstGeom>
        </p:spPr>
      </p:pic>
      <p:pic>
        <p:nvPicPr>
          <p:cNvPr id="8" name="Obrázek 7" descr="Obsah obrázku budova, exteriér, bílá, vpředu&#10;&#10;Popis byl vytvořen automaticky">
            <a:extLst>
              <a:ext uri="{FF2B5EF4-FFF2-40B4-BE49-F238E27FC236}">
                <a16:creationId xmlns="" xmlns:a16="http://schemas.microsoft.com/office/drawing/2014/main" id="{D51BBAC2-E0E6-42A2-B2C9-80CD3265A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330" y="4626000"/>
            <a:ext cx="2277751" cy="2232000"/>
          </a:xfrm>
          <a:prstGeom prst="rect">
            <a:avLst/>
          </a:prstGeom>
        </p:spPr>
      </p:pic>
      <p:pic>
        <p:nvPicPr>
          <p:cNvPr id="9" name="Zástupný obsah 4" descr="Obsah obrázku exteriér, budova, silnice, ulice&#10;&#10;Popis byl vytvořen automaticky">
            <a:extLst>
              <a:ext uri="{FF2B5EF4-FFF2-40B4-BE49-F238E27FC236}">
                <a16:creationId xmlns="" xmlns:a16="http://schemas.microsoft.com/office/drawing/2014/main" id="{E11378CB-66BF-41CD-99ED-D3D1655EBC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330" y="2312999"/>
            <a:ext cx="2277751" cy="2232000"/>
          </a:xfrm>
          <a:prstGeom prst="rect">
            <a:avLst/>
          </a:prstGeom>
        </p:spPr>
      </p:pic>
      <p:pic>
        <p:nvPicPr>
          <p:cNvPr id="10" name="Obrázek 9" descr="Obsah obrázku exteriér, budova, dům, chodník&#10;&#10;Popis byl vytvořen automaticky">
            <a:extLst>
              <a:ext uri="{FF2B5EF4-FFF2-40B4-BE49-F238E27FC236}">
                <a16:creationId xmlns="" xmlns:a16="http://schemas.microsoft.com/office/drawing/2014/main" id="{7AE2DA9E-BB85-4FFC-9C3A-6C718313C0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312999"/>
            <a:ext cx="2371675" cy="2232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0FCCD123-5732-45A8-A49C-D4BE51DD1C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253" y="0"/>
            <a:ext cx="2277751" cy="2232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E5D26A7E-D85D-4CCB-A6C7-D57CDEF868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251" y="2312999"/>
            <a:ext cx="2277751" cy="22320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20B4F44A-9FCA-487B-8EC6-46E53DFCDE1D}"/>
              </a:ext>
            </a:extLst>
          </p:cNvPr>
          <p:cNvSpPr txBox="1"/>
          <p:nvPr/>
        </p:nvSpPr>
        <p:spPr>
          <a:xfrm>
            <a:off x="6431281" y="6046574"/>
            <a:ext cx="51675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dirty="0">
                <a:latin typeface="Basier Square"/>
              </a:rPr>
              <a:t>CO VŠE SE DÁ POSTAVIT MODULÁRNĚ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5A6F7437-E3C3-1568-7745-196613D1812F}"/>
              </a:ext>
            </a:extLst>
          </p:cNvPr>
          <p:cNvSpPr txBox="1"/>
          <p:nvPr/>
        </p:nvSpPr>
        <p:spPr>
          <a:xfrm>
            <a:off x="12569952" y="1402080"/>
            <a:ext cx="147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Firma</a:t>
            </a:r>
          </a:p>
          <a:p>
            <a:r>
              <a:rPr lang="cs-CZ" dirty="0"/>
              <a:t>představení</a:t>
            </a:r>
          </a:p>
        </p:txBody>
      </p:sp>
    </p:spTree>
    <p:extLst>
      <p:ext uri="{BB962C8B-B14F-4D97-AF65-F5344CB8AC3E}">
        <p14:creationId xmlns:p14="http://schemas.microsoft.com/office/powerpoint/2010/main" val="316585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strop, budova, nábytek&#10;&#10;Popis byl vytvořen automaticky">
            <a:extLst>
              <a:ext uri="{FF2B5EF4-FFF2-40B4-BE49-F238E27FC236}">
                <a16:creationId xmlns="" xmlns:a16="http://schemas.microsoft.com/office/drawing/2014/main" id="{BB5A928B-C3E9-4B8F-854C-8B521CA50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394AD08E-8049-4740-83F1-8614D44909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309502-AFAB-4059-A861-356BA415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Basier Square" panose="00000500000000000000" pitchFamily="50" charset="-18"/>
              </a:rPr>
              <a:t>UKÁZKY REALIZACÍ</a:t>
            </a:r>
          </a:p>
        </p:txBody>
      </p:sp>
    </p:spTree>
    <p:extLst>
      <p:ext uri="{BB962C8B-B14F-4D97-AF65-F5344CB8AC3E}">
        <p14:creationId xmlns:p14="http://schemas.microsoft.com/office/powerpoint/2010/main" val="128350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36869-738C-403E-916B-C311875BC270}"/>
              </a:ext>
            </a:extLst>
          </p:cNvPr>
          <p:cNvSpPr txBox="1"/>
          <p:nvPr/>
        </p:nvSpPr>
        <p:spPr>
          <a:xfrm>
            <a:off x="8349486" y="1442135"/>
            <a:ext cx="3574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solidFill>
                  <a:srgbClr val="050505"/>
                </a:solidFill>
                <a:latin typeface="Basier Square" pitchFamily="2" charset="0"/>
              </a:rPr>
              <a:t>Administrativní budova nemocnice Erasmus v Rotterdamu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E2FC0-DE4F-436C-918F-7693B97E8321}"/>
              </a:ext>
            </a:extLst>
          </p:cNvPr>
          <p:cNvSpPr txBox="1"/>
          <p:nvPr/>
        </p:nvSpPr>
        <p:spPr>
          <a:xfrm>
            <a:off x="8349485" y="3276194"/>
            <a:ext cx="193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chemeClr val="tx1">
                    <a:lumMod val="75000"/>
                    <a:lumOff val="25000"/>
                  </a:schemeClr>
                </a:solidFill>
                <a:latin typeface="Basier Square" pitchFamily="2" charset="0"/>
              </a:rPr>
              <a:t>2009</a:t>
            </a:r>
            <a:endParaRPr lang="en-ID" sz="1400" b="1">
              <a:solidFill>
                <a:schemeClr val="tx1">
                  <a:lumMod val="75000"/>
                  <a:lumOff val="25000"/>
                </a:schemeClr>
              </a:solidFill>
              <a:latin typeface="Basier Squar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065ED2-5784-4A24-A81C-B5A1ABE586D1}"/>
              </a:ext>
            </a:extLst>
          </p:cNvPr>
          <p:cNvSpPr txBox="1"/>
          <p:nvPr/>
        </p:nvSpPr>
        <p:spPr>
          <a:xfrm>
            <a:off x="8349484" y="3646186"/>
            <a:ext cx="3574003" cy="188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výroby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3 týdny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Délka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montáže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3 týdny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Počet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ID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modulů</a:t>
            </a:r>
            <a:r>
              <a:rPr lang="en-ID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82</a:t>
            </a:r>
          </a:p>
          <a:p>
            <a:pPr>
              <a:lnSpc>
                <a:spcPct val="150000"/>
              </a:lnSpc>
            </a:pP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Užitná plocha: 1 476</a:t>
            </a:r>
          </a:p>
          <a:p>
            <a:pPr>
              <a:lnSpc>
                <a:spcPct val="150000"/>
              </a:lnSpc>
            </a:pPr>
            <a:r>
              <a:rPr lang="cs-CZ" sz="1600" spc="67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Výrobková řada: </a:t>
            </a:r>
            <a:r>
              <a:rPr lang="cs-CZ" sz="1600" spc="67" err="1">
                <a:solidFill>
                  <a:schemeClr val="tx1">
                    <a:lumMod val="50000"/>
                    <a:lumOff val="50000"/>
                  </a:schemeClr>
                </a:solidFill>
                <a:latin typeface="Basier Square" pitchFamily="2" charset="0"/>
                <a:ea typeface="Lato" panose="020F0502020204030203" pitchFamily="34" charset="0"/>
                <a:cs typeface="Arial" panose="020B0604020202020204" pitchFamily="34" charset="0"/>
              </a:rPr>
              <a:t>StandartLine</a:t>
            </a:r>
            <a:endParaRPr lang="en-ID" sz="1600" spc="67">
              <a:solidFill>
                <a:schemeClr val="tx1">
                  <a:lumMod val="50000"/>
                  <a:lumOff val="50000"/>
                </a:schemeClr>
              </a:solidFill>
              <a:latin typeface="Basier Square" pitchFamily="2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Zástupný symbol obrázku 10" descr="Obsah obrázku exteriér, budova, obytný dům&#10;&#10;Popis byl vytvořen automaticky">
            <a:extLst>
              <a:ext uri="{FF2B5EF4-FFF2-40B4-BE49-F238E27FC236}">
                <a16:creationId xmlns="" xmlns:a16="http://schemas.microsoft.com/office/drawing/2014/main" id="{727BA5F1-BF78-4AD3-B40E-848833691A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3" b="7093"/>
          <a:stretch>
            <a:fillRect/>
          </a:stretch>
        </p:blipFill>
        <p:spPr>
          <a:xfrm>
            <a:off x="754858" y="1058336"/>
            <a:ext cx="7261405" cy="4674921"/>
          </a:xfrm>
        </p:spPr>
      </p:pic>
    </p:spTree>
    <p:extLst>
      <p:ext uri="{BB962C8B-B14F-4D97-AF65-F5344CB8AC3E}">
        <p14:creationId xmlns:p14="http://schemas.microsoft.com/office/powerpoint/2010/main" val="136947164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428</Words>
  <Application>Microsoft Office PowerPoint</Application>
  <PresentationFormat>Širokoúhlá obrazovka</PresentationFormat>
  <Paragraphs>168</Paragraphs>
  <Slides>32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1" baseType="lpstr">
      <vt:lpstr>Arial</vt:lpstr>
      <vt:lpstr>Basier Square</vt:lpstr>
      <vt:lpstr>Calibri</vt:lpstr>
      <vt:lpstr>Calibri Light</vt:lpstr>
      <vt:lpstr>Lato</vt:lpstr>
      <vt:lpstr>Purista</vt:lpstr>
      <vt:lpstr>Purista Light</vt:lpstr>
      <vt:lpstr>Purista SemiBold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UKÁZKY REALIZACÍ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Řízení firmy v době změn</dc:title>
  <dc:creator>Marie Greplová</dc:creator>
  <cp:lastModifiedBy>Účet Microsoft</cp:lastModifiedBy>
  <cp:revision>13</cp:revision>
  <dcterms:created xsi:type="dcterms:W3CDTF">2021-10-27T14:51:17Z</dcterms:created>
  <dcterms:modified xsi:type="dcterms:W3CDTF">2023-09-20T12:36:18Z</dcterms:modified>
</cp:coreProperties>
</file>