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1"/>
  </p:notesMasterIdLst>
  <p:handoutMasterIdLst>
    <p:handoutMasterId r:id="rId42"/>
  </p:handoutMasterIdLst>
  <p:sldIdLst>
    <p:sldId id="258" r:id="rId2"/>
    <p:sldId id="270" r:id="rId3"/>
    <p:sldId id="271" r:id="rId4"/>
    <p:sldId id="272" r:id="rId5"/>
    <p:sldId id="798" r:id="rId6"/>
    <p:sldId id="799" r:id="rId7"/>
    <p:sldId id="803" r:id="rId8"/>
    <p:sldId id="801" r:id="rId9"/>
    <p:sldId id="800" r:id="rId10"/>
    <p:sldId id="814" r:id="rId11"/>
    <p:sldId id="802" r:id="rId12"/>
    <p:sldId id="804" r:id="rId13"/>
    <p:sldId id="805" r:id="rId14"/>
    <p:sldId id="808" r:id="rId15"/>
    <p:sldId id="314" r:id="rId16"/>
    <p:sldId id="806" r:id="rId17"/>
    <p:sldId id="810" r:id="rId18"/>
    <p:sldId id="811" r:id="rId19"/>
    <p:sldId id="815" r:id="rId20"/>
    <p:sldId id="813" r:id="rId21"/>
    <p:sldId id="817" r:id="rId22"/>
    <p:sldId id="818" r:id="rId23"/>
    <p:sldId id="820" r:id="rId24"/>
    <p:sldId id="819" r:id="rId25"/>
    <p:sldId id="821" r:id="rId26"/>
    <p:sldId id="822" r:id="rId27"/>
    <p:sldId id="827" r:id="rId28"/>
    <p:sldId id="826" r:id="rId29"/>
    <p:sldId id="829" r:id="rId30"/>
    <p:sldId id="828" r:id="rId31"/>
    <p:sldId id="807" r:id="rId32"/>
    <p:sldId id="824" r:id="rId33"/>
    <p:sldId id="830" r:id="rId34"/>
    <p:sldId id="823" r:id="rId35"/>
    <p:sldId id="308" r:id="rId36"/>
    <p:sldId id="309" r:id="rId37"/>
    <p:sldId id="809" r:id="rId38"/>
    <p:sldId id="831" r:id="rId39"/>
    <p:sldId id="832" r:id="rId40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la Kotásková" initials="PK" lastIdx="1" clrIdx="0">
    <p:extLst>
      <p:ext uri="{19B8F6BF-5375-455C-9EA6-DF929625EA0E}">
        <p15:presenceInfo xmlns:p15="http://schemas.microsoft.com/office/powerpoint/2012/main" userId="Pavla Kotás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8" autoAdjust="0"/>
    <p:restoredTop sz="96404" autoAdjust="0"/>
  </p:normalViewPr>
  <p:slideViewPr>
    <p:cSldViewPr snapToGrid="0" showGuides="1">
      <p:cViewPr varScale="1">
        <p:scale>
          <a:sx n="76" d="100"/>
          <a:sy n="76" d="100"/>
        </p:scale>
        <p:origin x="7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54"/>
    </p:cViewPr>
  </p:sorterViewPr>
  <p:notesViewPr>
    <p:cSldViewPr snapToGrid="0">
      <p:cViewPr varScale="1">
        <p:scale>
          <a:sx n="85" d="100"/>
          <a:sy n="85" d="100"/>
        </p:scale>
        <p:origin x="316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DC7DD-19E1-49A7-B3DC-111A3C7BEE2D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9494F-F063-462D-A36F-F6E583B10C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75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B2F06-1F5B-4C93-99B8-34D02EFC0D17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448BC-10EC-4F8B-B42F-C5A2FB1B49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144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448BC-10EC-4F8B-B42F-C5A2FB1B494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048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448BC-10EC-4F8B-B42F-C5A2FB1B494F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49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356" y="5511953"/>
            <a:ext cx="1774212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919163" y="468313"/>
            <a:ext cx="5921375" cy="59213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7175" y="330200"/>
            <a:ext cx="2601913" cy="1250950"/>
          </a:xfrm>
          <a:prstGeom prst="rect">
            <a:avLst/>
          </a:prstGeom>
        </p:spPr>
        <p:txBody>
          <a:bodyPr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b="1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216CD12-B4BA-458C-A68B-7C3E3DBCBD8C}" type="datetimeFigureOut">
              <a:rPr lang="cs-CZ"/>
              <a:pPr>
                <a:defRPr/>
              </a:pPr>
              <a:t>13.09.2023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384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85820" y="1702857"/>
            <a:ext cx="5405971" cy="82391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85821" y="2526771"/>
            <a:ext cx="5405970" cy="3628496"/>
          </a:xfrm>
          <a:prstGeom prst="rect">
            <a:avLst/>
          </a:prstGeom>
        </p:spPr>
        <p:txBody>
          <a:bodyPr lIns="0" tIns="0" rIns="0" bIns="0" anchor="t" anchorCtr="0"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51601" y="1702859"/>
            <a:ext cx="5297488" cy="8239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63263" cy="11345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obsah 3"/>
          <p:cNvSpPr>
            <a:spLocks noGrp="1"/>
          </p:cNvSpPr>
          <p:nvPr>
            <p:ph sz="half" idx="15"/>
          </p:nvPr>
        </p:nvSpPr>
        <p:spPr>
          <a:xfrm>
            <a:off x="6451601" y="2526771"/>
            <a:ext cx="5297488" cy="3628496"/>
          </a:xfrm>
          <a:prstGeom prst="rect">
            <a:avLst/>
          </a:prstGeom>
        </p:spPr>
        <p:txBody>
          <a:bodyPr lIns="0" tIns="0" rIns="0" bIns="0" anchor="t" anchorCtr="0"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819" y="5889624"/>
            <a:ext cx="138633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368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graf 9"/>
          <p:cNvSpPr>
            <a:spLocks noGrp="1"/>
          </p:cNvSpPr>
          <p:nvPr>
            <p:ph type="chart" sz="quarter" idx="13"/>
          </p:nvPr>
        </p:nvSpPr>
        <p:spPr>
          <a:xfrm>
            <a:off x="885825" y="1447800"/>
            <a:ext cx="5410200" cy="460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graf.</a:t>
            </a:r>
          </a:p>
        </p:txBody>
      </p:sp>
      <p:sp>
        <p:nvSpPr>
          <p:cNvPr id="11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6524625" y="1447800"/>
            <a:ext cx="5224464" cy="460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graf.</a:t>
            </a:r>
          </a:p>
        </p:txBody>
      </p:sp>
      <p:sp>
        <p:nvSpPr>
          <p:cNvPr id="12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885825" y="419101"/>
            <a:ext cx="10863264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819" y="5889624"/>
            <a:ext cx="138633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592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4619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1504950"/>
            <a:ext cx="10934700" cy="381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41431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4619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1504950"/>
            <a:ext cx="10934700" cy="381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44945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rázek 11"/>
          <p:cNvSpPr>
            <a:spLocks noGrp="1"/>
          </p:cNvSpPr>
          <p:nvPr>
            <p:ph type="pic" sz="quarter" idx="13"/>
          </p:nvPr>
        </p:nvSpPr>
        <p:spPr>
          <a:xfrm>
            <a:off x="885823" y="1343025"/>
            <a:ext cx="5772152" cy="4772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4" name="Zástupný symbol pro obrázek 13"/>
          <p:cNvSpPr>
            <a:spLocks noGrp="1"/>
          </p:cNvSpPr>
          <p:nvPr>
            <p:ph type="pic" sz="quarter" idx="14"/>
          </p:nvPr>
        </p:nvSpPr>
        <p:spPr>
          <a:xfrm>
            <a:off x="6810375" y="1343025"/>
            <a:ext cx="4938713" cy="22383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5" name="Zástupný symbol pro obrázek 13"/>
          <p:cNvSpPr>
            <a:spLocks noGrp="1"/>
          </p:cNvSpPr>
          <p:nvPr>
            <p:ph type="pic" sz="quarter" idx="15"/>
          </p:nvPr>
        </p:nvSpPr>
        <p:spPr>
          <a:xfrm>
            <a:off x="6810374" y="3767137"/>
            <a:ext cx="3476626" cy="23479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6" name="Zástupný symbol pro text 17"/>
          <p:cNvSpPr>
            <a:spLocks noGrp="1"/>
          </p:cNvSpPr>
          <p:nvPr>
            <p:ph type="body" sz="quarter" idx="16"/>
          </p:nvPr>
        </p:nvSpPr>
        <p:spPr>
          <a:xfrm>
            <a:off x="885825" y="419101"/>
            <a:ext cx="10863263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819" y="5889624"/>
            <a:ext cx="138633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539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885825" y="1543050"/>
            <a:ext cx="10863263" cy="3960442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356" y="5511953"/>
            <a:ext cx="1774212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31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A95061-1549-4084-9B22-4952B7197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87C5A-E45D-4BA2-8FC8-96B436F71461}" type="datetimeFigureOut">
              <a:rPr lang="cs-CZ"/>
              <a:pPr>
                <a:defRPr/>
              </a:pPr>
              <a:t>13.09.2023</a:t>
            </a:fld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882C0D-41AF-4A05-98FD-0F127C0D8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C07500-F491-495E-A153-684E641115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9806F-3187-4454-A7C4-63BB4A1152D9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2763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663" y="5519737"/>
            <a:ext cx="1772819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4619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919163" y="468313"/>
            <a:ext cx="5921375" cy="5921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7175" y="330200"/>
            <a:ext cx="2743200" cy="1250950"/>
          </a:xfrm>
          <a:prstGeom prst="rect">
            <a:avLst/>
          </a:prstGeom>
        </p:spPr>
        <p:txBody>
          <a:bodyPr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b="1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D03E878-E76C-40A9-BA33-C1A99B5D9888}" type="datetimeFigureOut">
              <a:rPr lang="cs-CZ"/>
              <a:pPr>
                <a:defRPr/>
              </a:pPr>
              <a:t>13.09.2023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017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819" y="5889624"/>
            <a:ext cx="138633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9393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5888888"/>
            <a:ext cx="1144954" cy="900000"/>
          </a:xfrm>
          <a:prstGeom prst="rect">
            <a:avLst/>
          </a:prstGeom>
        </p:spPr>
      </p:pic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2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10863264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2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63263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819" y="5889624"/>
            <a:ext cx="138633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366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885823" y="1193099"/>
            <a:ext cx="10934700" cy="501491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819" y="5889624"/>
            <a:ext cx="138633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70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6"/>
          </p:nvPr>
        </p:nvSpPr>
        <p:spPr>
          <a:xfrm>
            <a:off x="885825" y="1219200"/>
            <a:ext cx="10934700" cy="4989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819" y="5889624"/>
            <a:ext cx="138633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07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6667501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2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4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7820025" y="1169986"/>
            <a:ext cx="4000499" cy="5014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7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819" y="5889624"/>
            <a:ext cx="138633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862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85822" y="1200150"/>
            <a:ext cx="5362577" cy="4703017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63263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5"/>
          </p:nvPr>
        </p:nvSpPr>
        <p:spPr>
          <a:xfrm>
            <a:off x="6510867" y="1200150"/>
            <a:ext cx="5238221" cy="4703018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819" y="5889624"/>
            <a:ext cx="138633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76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46196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1" fontAlgn="base" hangingPunct="1">
        <a:spcBef>
          <a:spcPts val="1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74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w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7" t="5216" r="44620" b="8453"/>
          <a:stretch/>
        </p:blipFill>
        <p:spPr>
          <a:xfrm>
            <a:off x="895926" y="461818"/>
            <a:ext cx="5966691" cy="5938983"/>
          </a:xfrm>
          <a:prstGeom prst="ellipse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52946" y="2152073"/>
            <a:ext cx="10926620" cy="3351418"/>
          </a:xfrm>
        </p:spPr>
        <p:txBody>
          <a:bodyPr>
            <a:normAutofit fontScale="90000"/>
          </a:bodyPr>
          <a:lstStyle/>
          <a:p>
            <a:br>
              <a:rPr lang="cs-CZ" altLang="cs-CZ" dirty="0"/>
            </a:br>
            <a:r>
              <a:rPr lang="cs-CZ" altLang="cs-CZ" dirty="0">
                <a:solidFill>
                  <a:schemeClr val="bg1"/>
                </a:solidFill>
              </a:rPr>
              <a:t>UDRŽITELNOST DEVELOPERSKÝCH PROJEKTŮ ŘÍZENÁ DŘEVEM</a:t>
            </a:r>
            <a:br>
              <a:rPr lang="cs-CZ" altLang="cs-CZ" dirty="0">
                <a:solidFill>
                  <a:schemeClr val="bg1"/>
                </a:solidFill>
              </a:rPr>
            </a:br>
            <a:br>
              <a:rPr lang="cs-CZ" altLang="cs-CZ" dirty="0"/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807204" y="4438026"/>
            <a:ext cx="51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dirty="0">
                <a:solidFill>
                  <a:schemeClr val="bg1"/>
                </a:solidFill>
              </a:rPr>
              <a:t>Pavla Kotásková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74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F388D9B-FAE3-4623-BE38-3763C56C2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Výroba a montáž / sestavení</a:t>
            </a:r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5406B0-E775-4FED-9F0E-E700F3DED9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Roubené stavby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D0B9B9-216C-4FEC-B310-FB5C8B11C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483" y="3429000"/>
            <a:ext cx="2851148" cy="32477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4B9380-DC2C-4ACA-A852-5EF2770E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79" y="2524061"/>
            <a:ext cx="4171950" cy="25288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426E09-165E-4486-A3FF-E2FA9BD88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49" y="450627"/>
            <a:ext cx="4868131" cy="2755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F5FF852-A28F-47C7-874D-CDAA4AAF2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97" y="3750443"/>
            <a:ext cx="2622191" cy="147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7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58F11BA-A1AF-4B64-B34F-092A1632D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045" y="1142278"/>
            <a:ext cx="7556355" cy="619126"/>
          </a:xfrm>
        </p:spPr>
        <p:txBody>
          <a:bodyPr/>
          <a:lstStyle/>
          <a:p>
            <a:r>
              <a:rPr lang="cs-CZ" dirty="0"/>
              <a:t>CNC obráběcí centra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EC4059-015F-46A8-B255-C0895F2C5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Výroba profilů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641A67-971F-4C68-B9EC-1AB7103F5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060" y="3580653"/>
            <a:ext cx="4119999" cy="30675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711757A-861D-430E-9BE4-78FFAD8DB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45" y="2183246"/>
            <a:ext cx="1763813" cy="4464917"/>
          </a:xfrm>
          <a:prstGeom prst="rect">
            <a:avLst/>
          </a:pr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9DE04E53-FCD6-4F1D-99C9-F4C312402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591" y="245459"/>
            <a:ext cx="3031889" cy="30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CFC9EC2-A651-4533-9E84-F75E14DC8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528" y="531758"/>
            <a:ext cx="3736891" cy="24592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1E30A1A-63B2-4D60-80A0-355E4DD67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0298" y="3580653"/>
            <a:ext cx="3120303" cy="206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08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DD719B6-C1E6-480D-B31F-C5B9125B4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lepené,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skládané,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šroubované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11982E-DFEF-4A30-BC26-13E44E09B6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Novodobé masivní stavby z dřevěných bloků a panelů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35F8B2-0C3A-4C75-9E04-CC41A1B4A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72" y="4099213"/>
            <a:ext cx="44640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AEF9F37F-6D82-4028-9961-7E3F1CABC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70" y="4472276"/>
            <a:ext cx="32162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C4BD83-F792-4780-8EA1-23D30303A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310" y="1224106"/>
            <a:ext cx="4581525" cy="2447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8A66236-0D4D-4FD5-A9DE-64F00D7B5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974" y="1353921"/>
            <a:ext cx="2573202" cy="33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60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5BC0B92-8488-459F-AD62-B13126071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712" y="3054856"/>
            <a:ext cx="4964288" cy="2792412"/>
          </a:xfr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A72FAD-7B54-4A78-9F1E-F0C600A5B6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Novodobé dřevěné panely </a:t>
            </a:r>
          </a:p>
          <a:p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D60ABFC-B0B1-4F11-81D6-BCA5D3DCE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38226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C0043DC-EADE-4A8C-B3A0-A5301E371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969" y="728663"/>
            <a:ext cx="3158031" cy="18383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06187C5-8F29-4AA6-A582-EEC88D86EA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42" b="7668"/>
          <a:stretch/>
        </p:blipFill>
        <p:spPr>
          <a:xfrm>
            <a:off x="3524250" y="4568408"/>
            <a:ext cx="2962898" cy="217875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0C2EE27-4648-4050-B87B-5E5C5265E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65394" y="4544628"/>
            <a:ext cx="2041991" cy="236308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5DAC3D8-E1FA-41C7-8AF1-CAE96E820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48" y="187239"/>
            <a:ext cx="1890234" cy="262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485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278C1D7-A927-48E0-BD14-9F40E4D2D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216" y="4424218"/>
            <a:ext cx="2233084" cy="2358450"/>
          </a:xfr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1EC3651-9D82-48A5-BE53-5C8474A393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8116" y="147636"/>
            <a:ext cx="10863263" cy="619125"/>
          </a:xfrm>
        </p:spPr>
        <p:txBody>
          <a:bodyPr/>
          <a:lstStyle/>
          <a:p>
            <a:r>
              <a:rPr lang="cs-CZ" dirty="0"/>
              <a:t>Novodobé masivní stavby z dřevěných bloků a panelů </a:t>
            </a:r>
          </a:p>
          <a:p>
            <a:r>
              <a:rPr lang="cs-CZ" sz="2400" dirty="0">
                <a:solidFill>
                  <a:schemeClr val="tx1"/>
                </a:solidFill>
              </a:rPr>
              <a:t>panel = nosná </a:t>
            </a:r>
            <a:r>
              <a:rPr lang="cs-CZ" sz="2400" dirty="0" err="1">
                <a:solidFill>
                  <a:schemeClr val="tx1"/>
                </a:solidFill>
              </a:rPr>
              <a:t>kce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</a:p>
          <a:p>
            <a:pPr lvl="1">
              <a:spcBef>
                <a:spcPts val="1000"/>
              </a:spcBef>
            </a:pPr>
            <a:r>
              <a:rPr lang="cs-CZ" dirty="0"/>
              <a:t>stěn, </a:t>
            </a:r>
          </a:p>
          <a:p>
            <a:pPr lvl="1">
              <a:spcBef>
                <a:spcPts val="1000"/>
              </a:spcBef>
            </a:pPr>
            <a:r>
              <a:rPr lang="cs-CZ" dirty="0"/>
              <a:t>stropů,</a:t>
            </a:r>
          </a:p>
          <a:p>
            <a:pPr lvl="1">
              <a:spcBef>
                <a:spcPts val="1000"/>
              </a:spcBef>
            </a:pPr>
            <a:r>
              <a:rPr lang="cs-CZ" dirty="0"/>
              <a:t>střech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044516-F044-4A21-9EA2-767CD43EE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66" y="2585892"/>
            <a:ext cx="1743634" cy="18744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0EE982A-919B-4DCA-BB1A-24A9009AA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363" y="1179079"/>
            <a:ext cx="3852768" cy="32451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58D8AD2-D95D-40F3-81A8-A2AE494BD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692" y="2502479"/>
            <a:ext cx="4034524" cy="40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88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414FF4D-D43C-4CEF-8C85-04D7692CF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Stěny: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pohledové,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nepohledové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4C9BB9F-4194-413E-A009-68D2922918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698" y="171052"/>
            <a:ext cx="10863263" cy="619125"/>
          </a:xfrm>
        </p:spPr>
        <p:txBody>
          <a:bodyPr/>
          <a:lstStyle/>
          <a:p>
            <a:r>
              <a:rPr lang="cs-CZ" dirty="0"/>
              <a:t>Novodobé masivní stavby z dřevěných bloků a panelů </a:t>
            </a:r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FB237B-3E3F-4C65-AD30-486C4BADC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284" y="3113087"/>
            <a:ext cx="6086475" cy="347662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40D367A-A08B-445A-98C2-F86FC50B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398" y="1929604"/>
            <a:ext cx="46291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63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284E961-F255-4936-B750-C83A883DC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3" y="1069560"/>
            <a:ext cx="10863264" cy="5014913"/>
          </a:xfrm>
        </p:spPr>
        <p:txBody>
          <a:bodyPr/>
          <a:lstStyle/>
          <a:p>
            <a:r>
              <a:rPr lang="cs-CZ" dirty="0"/>
              <a:t>Montáž panelů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A7C7E8-DD1E-4C62-92B0-F2FD97297E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4" y="291222"/>
            <a:ext cx="10863263" cy="619125"/>
          </a:xfrm>
        </p:spPr>
        <p:txBody>
          <a:bodyPr/>
          <a:lstStyle/>
          <a:p>
            <a:r>
              <a:rPr lang="cs-CZ" dirty="0"/>
              <a:t>Novodobé masivní stavby z dřevěných bloků a panelů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832709-4158-4F73-9577-DB2CBC267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334" y="3080937"/>
            <a:ext cx="3737753" cy="27436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FFB561B-4A15-4A91-9B0C-05D51636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64" y="1569029"/>
            <a:ext cx="3887845" cy="27760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B832BEF-D617-4B72-B168-A875FE499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660" y="4051002"/>
            <a:ext cx="3887846" cy="2642191"/>
          </a:xfrm>
          <a:prstGeom prst="rect">
            <a:avLst/>
          </a:prstGeom>
        </p:spPr>
      </p:pic>
      <p:pic>
        <p:nvPicPr>
          <p:cNvPr id="10" name="Obrázek 5">
            <a:extLst>
              <a:ext uri="{FF2B5EF4-FFF2-40B4-BE49-F238E27FC236}">
                <a16:creationId xmlns:a16="http://schemas.microsoft.com/office/drawing/2014/main" id="{9C08A6D6-25DE-4316-A8A2-EC186115A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43" y="913206"/>
            <a:ext cx="34036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236902B6-4639-493B-8A4D-43D1F7B53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199" y="901653"/>
            <a:ext cx="278288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462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E9BFD3-1E48-4929-909E-DD7B3C1A5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77CDEE-90CB-4CB3-9E88-FDA0E0C580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Srubové stavby s krátkými výřezy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EAE2AEA-0704-4A24-8F93-AEA8C4CD3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03" y="3551115"/>
            <a:ext cx="4137890" cy="310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Documents and Settings\Administrator\Dokumenty\pozemní stavby přednášky\obrázky dřevostavby\srub_vyrezy0001.jpg">
            <a:extLst>
              <a:ext uri="{FF2B5EF4-FFF2-40B4-BE49-F238E27FC236}">
                <a16:creationId xmlns:a16="http://schemas.microsoft.com/office/drawing/2014/main" id="{20F335E0-526B-4074-8023-4ADCEB355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t="6364" r="1501" b="14512"/>
          <a:stretch/>
        </p:blipFill>
        <p:spPr>
          <a:xfrm>
            <a:off x="6991927" y="1038226"/>
            <a:ext cx="4516582" cy="2927928"/>
          </a:xfrm>
          <a:prstGeom prst="rect">
            <a:avLst/>
          </a:prstGeom>
          <a:noFill/>
        </p:spPr>
      </p:pic>
      <p:pic>
        <p:nvPicPr>
          <p:cNvPr id="6" name="Picture 9" descr="P1010091">
            <a:extLst>
              <a:ext uri="{FF2B5EF4-FFF2-40B4-BE49-F238E27FC236}">
                <a16:creationId xmlns:a16="http://schemas.microsoft.com/office/drawing/2014/main" id="{8EFF7DED-D46B-4E62-A28F-D10026FB6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b="19879"/>
          <a:stretch/>
        </p:blipFill>
        <p:spPr>
          <a:xfrm>
            <a:off x="765897" y="1197697"/>
            <a:ext cx="4025731" cy="2768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766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3C5ECFD-69D3-459C-9363-502977491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Stavby s rámovou konstrukcí sestavovanou přímo na stavbě (sloupková konstrukce) – dřevěná kostra + výztužné opláštění</a:t>
            </a:r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A089C1-343B-49B0-9C57-57319167CB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Rámové stavby – lehký dřevěný skelet</a:t>
            </a:r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71EE42A1-1748-4610-9035-2FA53F8F4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0"/>
          <a:stretch>
            <a:fillRect/>
          </a:stretch>
        </p:blipFill>
        <p:spPr bwMode="auto">
          <a:xfrm>
            <a:off x="799809" y="2008981"/>
            <a:ext cx="4432852" cy="25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3A3796D-CE16-4392-85B3-9773708B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45253"/>
            <a:ext cx="4117826" cy="20340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4D96A7D-E3B5-4946-8A1D-DC104DF06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255" y="4212513"/>
            <a:ext cx="4473436" cy="25260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51638FF-137E-42F8-A12C-4B01256EB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21" y="4783820"/>
            <a:ext cx="2861760" cy="19547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3283535-12CE-449E-97EC-7500AEA490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6" y="4783820"/>
            <a:ext cx="3479914" cy="195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21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DB97D0D-2A08-45C3-BD2D-0F326483B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4" y="1477818"/>
            <a:ext cx="10863264" cy="4707081"/>
          </a:xfrm>
        </p:spPr>
        <p:txBody>
          <a:bodyPr/>
          <a:lstStyle/>
          <a:p>
            <a:r>
              <a:rPr lang="cs-CZ" dirty="0"/>
              <a:t>dřevostavby sloupkové konstrukce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 přerušenými stojkami – </a:t>
            </a:r>
            <a:r>
              <a:rPr lang="cs-CZ" dirty="0" err="1"/>
              <a:t>Platform-Frame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se stojkami průběžnými – </a:t>
            </a:r>
            <a:r>
              <a:rPr lang="cs-CZ" dirty="0" err="1"/>
              <a:t>Balloon-Frame</a:t>
            </a:r>
            <a:endParaRPr lang="cs-CZ" dirty="0"/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F2058E-5858-4BC8-9359-3051298E22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Rámové stavby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D61565-2875-46C9-A75B-9C421E77B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109" y="2854036"/>
            <a:ext cx="2709681" cy="38539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CA9208B-8A55-490E-90D3-19E9E7644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529" y="3118318"/>
            <a:ext cx="2663852" cy="342048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B4E37DF-EB40-4DB5-A171-F91ADA713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111" y="501000"/>
            <a:ext cx="3376719" cy="281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79514B5-36C4-446B-BFF0-9CADD1BDA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5" r="29552"/>
          <a:stretch/>
        </p:blipFill>
        <p:spPr bwMode="auto">
          <a:xfrm>
            <a:off x="7193051" y="398391"/>
            <a:ext cx="94211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11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5824" y="1736436"/>
            <a:ext cx="10863264" cy="4448463"/>
          </a:xfrm>
        </p:spPr>
        <p:txBody>
          <a:bodyPr/>
          <a:lstStyle/>
          <a:p>
            <a:pPr marL="342900" lvl="2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altLang="cs-CZ" dirty="0"/>
              <a:t>snižování celkové energetické náročnosti budov,</a:t>
            </a:r>
          </a:p>
          <a:p>
            <a:pPr marL="342900" lvl="2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altLang="cs-CZ" dirty="0"/>
              <a:t>snižování materiálové náročnosti staveb,</a:t>
            </a:r>
          </a:p>
          <a:p>
            <a:pPr marL="342900" lvl="2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altLang="cs-CZ" dirty="0"/>
              <a:t>vliv staveb na okolní prostředí,</a:t>
            </a:r>
          </a:p>
          <a:p>
            <a:pPr marL="342900" lvl="2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altLang="cs-CZ" dirty="0"/>
              <a:t>recyklace stavebních materiálů,</a:t>
            </a:r>
          </a:p>
          <a:p>
            <a:pPr marL="342900" lvl="2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altLang="cs-CZ" dirty="0"/>
              <a:t>ekologické stavění,</a:t>
            </a:r>
          </a:p>
          <a:p>
            <a:pPr marL="342900" lvl="2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altLang="cs-CZ" dirty="0"/>
              <a:t>omezování používání plastů, </a:t>
            </a:r>
          </a:p>
          <a:p>
            <a:pPr marL="342900" lvl="2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altLang="cs-CZ" dirty="0"/>
              <a:t>vyšší stupeň zprůmyslnění stavebnictví,</a:t>
            </a:r>
          </a:p>
          <a:p>
            <a:pPr marL="342900" lvl="2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altLang="cs-CZ" dirty="0"/>
              <a:t>tendence modernizací a rekonstrukcí.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Tendence a směry vývoje v pozemních stavbách</a:t>
            </a:r>
          </a:p>
        </p:txBody>
      </p:sp>
    </p:spTree>
    <p:extLst>
      <p:ext uri="{BB962C8B-B14F-4D97-AF65-F5344CB8AC3E}">
        <p14:creationId xmlns:p14="http://schemas.microsoft.com/office/powerpoint/2010/main" val="3819136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2774708-A0C4-4D70-A582-E44226965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sloupková konstrukce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675DDE-E018-42DD-8DFE-FD829DF95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Rámové stavby</a:t>
            </a:r>
          </a:p>
          <a:p>
            <a:endParaRPr lang="cs-CZ" dirty="0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00053A11-FA42-4145-9CC0-2A2B3A8BE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2888" r="7475" b="12888"/>
          <a:stretch>
            <a:fillRect/>
          </a:stretch>
        </p:blipFill>
        <p:spPr bwMode="auto">
          <a:xfrm>
            <a:off x="626341" y="3704557"/>
            <a:ext cx="5174095" cy="261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7AB99B-3D68-4351-AC54-19EAA8D34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01" y="419101"/>
            <a:ext cx="5238044" cy="2946400"/>
          </a:xfrm>
          <a:prstGeom prst="rect">
            <a:avLst/>
          </a:prstGeom>
        </p:spPr>
      </p:pic>
      <p:pic>
        <p:nvPicPr>
          <p:cNvPr id="7" name="Picture 5" descr="dřevo0005">
            <a:extLst>
              <a:ext uri="{FF2B5EF4-FFF2-40B4-BE49-F238E27FC236}">
                <a16:creationId xmlns:a16="http://schemas.microsoft.com/office/drawing/2014/main" id="{5E122EF9-A7BC-4AA6-9081-6FA15AEF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r="7083" b="19208"/>
          <a:stretch>
            <a:fillRect/>
          </a:stretch>
        </p:blipFill>
        <p:spPr bwMode="auto">
          <a:xfrm>
            <a:off x="6686910" y="3593206"/>
            <a:ext cx="3463853" cy="305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83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66FFC88-5A69-4D9E-8098-F68B953A6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192" y="1167791"/>
            <a:ext cx="4083340" cy="4834546"/>
          </a:xfrm>
        </p:spPr>
        <p:txBody>
          <a:bodyPr/>
          <a:lstStyle/>
          <a:p>
            <a:r>
              <a:rPr lang="cs-CZ" dirty="0"/>
              <a:t>stěna difuzně otevřená a uzavřená</a:t>
            </a:r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586B56-0B70-4BDE-AA68-41480C5176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63263" cy="510885"/>
          </a:xfrm>
        </p:spPr>
        <p:txBody>
          <a:bodyPr/>
          <a:lstStyle/>
          <a:p>
            <a:r>
              <a:rPr lang="cs-CZ" dirty="0"/>
              <a:t>Rámové stavby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9935305A-124A-403E-9553-CF1BD54DF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2" y="1939636"/>
            <a:ext cx="4191000" cy="305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65992858-6AEA-40CF-91CE-A87378CD7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54" y="3741127"/>
            <a:ext cx="3948139" cy="312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ýsledek obrázku pro rámová dřevostavba">
            <a:extLst>
              <a:ext uri="{FF2B5EF4-FFF2-40B4-BE49-F238E27FC236}">
                <a16:creationId xmlns:a16="http://schemas.microsoft.com/office/drawing/2014/main" id="{95B4125E-471C-4BB3-9A6B-21F4E4875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57" y="806280"/>
            <a:ext cx="2584161" cy="262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5">
            <a:extLst>
              <a:ext uri="{FF2B5EF4-FFF2-40B4-BE49-F238E27FC236}">
                <a16:creationId xmlns:a16="http://schemas.microsoft.com/office/drawing/2014/main" id="{36402383-EB49-4744-B92F-FECCBEE66A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394028"/>
              </p:ext>
            </p:extLst>
          </p:nvPr>
        </p:nvGraphicFramePr>
        <p:xfrm>
          <a:off x="7503313" y="3648365"/>
          <a:ext cx="4432740" cy="3051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5" imgW="4841748" imgH="3334512" progId="Word.Document.8">
                  <p:embed/>
                </p:oleObj>
              </mc:Choice>
              <mc:Fallback>
                <p:oleObj name="dokument" r:id="rId5" imgW="4841748" imgH="3334512" progId="Word.Document.8">
                  <p:embed/>
                  <p:pic>
                    <p:nvPicPr>
                      <p:cNvPr id="99331" name="Object 5">
                        <a:extLst>
                          <a:ext uri="{FF2B5EF4-FFF2-40B4-BE49-F238E27FC236}">
                            <a16:creationId xmlns:a16="http://schemas.microsoft.com/office/drawing/2014/main" id="{852B896A-EA85-4970-8B7A-27EA270617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3313" y="3648365"/>
                        <a:ext cx="4432740" cy="30518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BEF9D4C5-5830-40EE-8505-083A1F659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59" y="835890"/>
            <a:ext cx="4219991" cy="237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97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631CBB5-AC54-40C6-BD93-0F69444F3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4" y="1435737"/>
            <a:ext cx="10863264" cy="4749162"/>
          </a:xfrm>
        </p:spPr>
        <p:txBody>
          <a:bodyPr/>
          <a:lstStyle/>
          <a:p>
            <a:r>
              <a:rPr lang="cs-CZ" dirty="0"/>
              <a:t>ve výrobním závodě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5ED213-A21B-4436-AF7C-DF49A82334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Rámové stavby ze sendvičových panelů – lehký dřevěný skelet (panelová montáž) 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B28CE6C-945D-4C77-AA08-9BE13AD71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411" y="1830847"/>
            <a:ext cx="3472194" cy="231567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4B78F42-7442-486B-913D-66ACE6C89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442" y="1809725"/>
            <a:ext cx="3530455" cy="23368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092B509-AA13-47A2-AEA3-A8A04CBAD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115" y="4544036"/>
            <a:ext cx="3254303" cy="2190159"/>
          </a:xfrm>
          <a:prstGeom prst="rect">
            <a:avLst/>
          </a:prstGeom>
        </p:spPr>
      </p:pic>
      <p:pic>
        <p:nvPicPr>
          <p:cNvPr id="21" name="Obrázek 3">
            <a:extLst>
              <a:ext uri="{FF2B5EF4-FFF2-40B4-BE49-F238E27FC236}">
                <a16:creationId xmlns:a16="http://schemas.microsoft.com/office/drawing/2014/main" id="{BD54A53D-DC51-4354-B162-561575C28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072" y="4544036"/>
            <a:ext cx="5265912" cy="216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0194C5E-3529-4E7E-AA24-2F0E516814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8" y="1830847"/>
            <a:ext cx="2040646" cy="30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46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631CBB5-AC54-40C6-BD93-0F69444F3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 výrobním závodě a na stavbě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5ED213-A21B-4436-AF7C-DF49A82334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Rámové stavby ze sendvičových panelů</a:t>
            </a:r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055BC3C7-4E9C-4EDB-8E7A-5762B97FF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2" y="4285944"/>
            <a:ext cx="3317860" cy="248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36D0D8-FC4B-4592-918E-A0BC98190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509" y="1829668"/>
            <a:ext cx="4653713" cy="224662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0EFDF8C-E2EB-4ECA-9E80-47402FFCF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1" y="1829668"/>
            <a:ext cx="2995493" cy="2246620"/>
          </a:xfrm>
          <a:prstGeom prst="rect">
            <a:avLst/>
          </a:prstGeom>
        </p:spPr>
      </p:pic>
      <p:pic>
        <p:nvPicPr>
          <p:cNvPr id="9" name="Obrázek 3">
            <a:extLst>
              <a:ext uri="{FF2B5EF4-FFF2-40B4-BE49-F238E27FC236}">
                <a16:creationId xmlns:a16="http://schemas.microsoft.com/office/drawing/2014/main" id="{4C580FCB-8843-492C-9A39-99868B4C7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96" y="4300840"/>
            <a:ext cx="3611417" cy="248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3D5073B-ED8C-46FD-8CB5-6293A30D2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327" y="4293392"/>
            <a:ext cx="3260324" cy="2488894"/>
          </a:xfrm>
          <a:prstGeom prst="rect">
            <a:avLst/>
          </a:prstGeom>
        </p:spPr>
      </p:pic>
      <p:pic>
        <p:nvPicPr>
          <p:cNvPr id="11" name="Obrázek 3">
            <a:extLst>
              <a:ext uri="{FF2B5EF4-FFF2-40B4-BE49-F238E27FC236}">
                <a16:creationId xmlns:a16="http://schemas.microsoft.com/office/drawing/2014/main" id="{52930996-1841-46B6-9714-1D0C8E0E9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87" y="1829668"/>
            <a:ext cx="3124268" cy="224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057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251A846-4F36-4343-A8AB-1CB3EFB48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příklady realizací: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samostatně stojící domy,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dvojdomy,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řadové domy,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bytové domy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23DBD8-5CDE-465B-941E-DCF4157406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Realizace ze sendvičových panelů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D8720E-527D-4AD4-8175-9A1F7350E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503" y="1403303"/>
            <a:ext cx="3852431" cy="253369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04EA9DD-9BBA-4338-AE5B-D5F5E365B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673" y="2056105"/>
            <a:ext cx="3218263" cy="188089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CCBD8C4-293D-457D-91CB-A8AADBB7C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7" y="4184939"/>
            <a:ext cx="3772348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CC60B42-25B3-4AE8-BD6A-00478AEFB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27" y="4202159"/>
            <a:ext cx="375578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641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25A06D-FC22-456D-8AC4-E30587A66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altLang="cs-CZ" dirty="0"/>
              <a:t>Modulové domy</a:t>
            </a:r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6B45F4A-06F2-44B1-8266-6DB7A7F1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14" y="3801196"/>
            <a:ext cx="4939906" cy="286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6357749C-3696-446A-AA13-A5CAC6612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664" y="1959429"/>
            <a:ext cx="3343399" cy="219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2">
            <a:extLst>
              <a:ext uri="{FF2B5EF4-FFF2-40B4-BE49-F238E27FC236}">
                <a16:creationId xmlns:a16="http://schemas.microsoft.com/office/drawing/2014/main" id="{E0CD9B91-D74B-4496-8C7B-157F9C7B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27" y="4383565"/>
            <a:ext cx="38608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WoodyHouse.cz — stylové modulární domy a sauny">
            <a:extLst>
              <a:ext uri="{FF2B5EF4-FFF2-40B4-BE49-F238E27FC236}">
                <a16:creationId xmlns:a16="http://schemas.microsoft.com/office/drawing/2014/main" id="{AB95D610-60ED-48BC-B095-10BC55DE1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70" y="930707"/>
            <a:ext cx="3596893" cy="269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5953869-1149-4470-B992-22DE9D08F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24" y="930707"/>
            <a:ext cx="3403147" cy="26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72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D7D7F8F-3398-4ADF-AF3E-366FB1509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zakládání na zemních vrutech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62A6E4-B598-4B0A-AC5E-2AF5534D4E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altLang="cs-CZ" dirty="0"/>
              <a:t>Modulové domy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EA33B9E-569D-48E5-8004-31BE828F1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42" y="1646642"/>
            <a:ext cx="475773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397ACDB2-5848-4696-B7CE-F4AC21931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240" y="1649022"/>
            <a:ext cx="360680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1">
            <a:extLst>
              <a:ext uri="{FF2B5EF4-FFF2-40B4-BE49-F238E27FC236}">
                <a16:creationId xmlns:a16="http://schemas.microsoft.com/office/drawing/2014/main" id="{2A700FAB-5397-4807-8C8A-5386C0F5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94" y="4129492"/>
            <a:ext cx="36068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3">
            <a:extLst>
              <a:ext uri="{FF2B5EF4-FFF2-40B4-BE49-F238E27FC236}">
                <a16:creationId xmlns:a16="http://schemas.microsoft.com/office/drawing/2014/main" id="{6806EBF4-6520-46AB-BBF4-C598A1C0B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4129492"/>
            <a:ext cx="3922712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261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849C1AC-3944-4193-90A3-9B3EA5D21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75" b="14044"/>
          <a:stretch/>
        </p:blipFill>
        <p:spPr>
          <a:xfrm>
            <a:off x="982903" y="4296544"/>
            <a:ext cx="3250960" cy="2132062"/>
          </a:xfr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529229-C241-40A4-B822-E1CF47744B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Stavby hrázděné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37471A-88FD-4B8E-910E-E44887E5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23" y="1495425"/>
            <a:ext cx="5191125" cy="2038350"/>
          </a:xfrm>
          <a:prstGeom prst="rect">
            <a:avLst/>
          </a:prstGeom>
        </p:spPr>
      </p:pic>
      <p:pic>
        <p:nvPicPr>
          <p:cNvPr id="8" name="Picture 12" descr="C:\Documents and Settings\Administrator\Plocha\hrazd.jpg">
            <a:extLst>
              <a:ext uri="{FF2B5EF4-FFF2-40B4-BE49-F238E27FC236}">
                <a16:creationId xmlns:a16="http://schemas.microsoft.com/office/drawing/2014/main" id="{18E8F4A5-E1C8-4F1D-9592-E42B81638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t="16577" r="35851" b="24385"/>
          <a:stretch>
            <a:fillRect/>
          </a:stretch>
        </p:blipFill>
        <p:spPr bwMode="auto">
          <a:xfrm>
            <a:off x="7958137" y="1268002"/>
            <a:ext cx="37909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4">
            <a:extLst>
              <a:ext uri="{FF2B5EF4-FFF2-40B4-BE49-F238E27FC236}">
                <a16:creationId xmlns:a16="http://schemas.microsoft.com/office/drawing/2014/main" id="{A6C5B2FD-3A4E-4A65-98B2-2323E302A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62" y="4021905"/>
            <a:ext cx="2922876" cy="241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838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762209A-4302-4B59-A27E-6BBC1079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Těžký dřevěný skelet - TDS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1458EF-7D48-4FF9-8909-46A56E8D5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Skeletové stavby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9C7E95-8527-45FA-A22A-5A40C55F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051" y="2497139"/>
            <a:ext cx="2524125" cy="31908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278E2F0-7643-4ED0-9C0C-2DF90039F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576" y="346204"/>
            <a:ext cx="3905250" cy="3524250"/>
          </a:xfrm>
          <a:prstGeom prst="rect">
            <a:avLst/>
          </a:prstGeom>
        </p:spPr>
      </p:pic>
      <p:pic>
        <p:nvPicPr>
          <p:cNvPr id="8" name="Obrázek 4">
            <a:extLst>
              <a:ext uri="{FF2B5EF4-FFF2-40B4-BE49-F238E27FC236}">
                <a16:creationId xmlns:a16="http://schemas.microsoft.com/office/drawing/2014/main" id="{6212DE6D-9198-4595-9D75-CFF692829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85" y="4402268"/>
            <a:ext cx="3365955" cy="231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5">
            <a:extLst>
              <a:ext uri="{FF2B5EF4-FFF2-40B4-BE49-F238E27FC236}">
                <a16:creationId xmlns:a16="http://schemas.microsoft.com/office/drawing/2014/main" id="{6279F7D2-D8B8-428F-B00D-822F64992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40" y="3424012"/>
            <a:ext cx="346392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4">
            <a:extLst>
              <a:ext uri="{FF2B5EF4-FFF2-40B4-BE49-F238E27FC236}">
                <a16:creationId xmlns:a16="http://schemas.microsoft.com/office/drawing/2014/main" id="{A0BE423D-0BB3-4245-83A1-A50DE42A2C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1" t="50168" r="10555" b="15784"/>
          <a:stretch/>
        </p:blipFill>
        <p:spPr bwMode="auto">
          <a:xfrm>
            <a:off x="8964387" y="1006025"/>
            <a:ext cx="2918278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844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2587E0-EDBA-4D9D-92B8-A00D9CF23B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791" y="161924"/>
            <a:ext cx="10863263" cy="619125"/>
          </a:xfrm>
        </p:spPr>
        <p:txBody>
          <a:bodyPr/>
          <a:lstStyle/>
          <a:p>
            <a:r>
              <a:rPr lang="cs-CZ" dirty="0"/>
              <a:t>Skeletové stavby - těžký dřevěný skelet - TDS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B90D86BE-44F4-4053-9E41-D7F15D346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922" y="3188176"/>
            <a:ext cx="2408900" cy="238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2C3BD6EA-1312-4E0E-95EC-746444B9D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03" y="4412738"/>
            <a:ext cx="3066954" cy="209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F0744A6-3EA4-46F6-8EAD-3499CE458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68" y="781048"/>
            <a:ext cx="9655289" cy="4259037"/>
          </a:xfrm>
        </p:spPr>
        <p:txBody>
          <a:bodyPr/>
          <a:lstStyle/>
          <a:p>
            <a:r>
              <a:rPr lang="cs-CZ" dirty="0"/>
              <a:t>•	stavby bytové,</a:t>
            </a:r>
          </a:p>
          <a:p>
            <a:r>
              <a:rPr lang="cs-CZ" dirty="0"/>
              <a:t>•	občanská výstavba – školské, služby a obchod, administrativní</a:t>
            </a:r>
          </a:p>
          <a:p>
            <a:endParaRPr lang="cs-CZ" dirty="0"/>
          </a:p>
          <a:p>
            <a:r>
              <a:rPr lang="cs-CZ" dirty="0"/>
              <a:t>Charakteristické znaky: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nezávislost stěn na nosné </a:t>
            </a:r>
            <a:r>
              <a:rPr lang="cs-CZ" dirty="0" err="1"/>
              <a:t>kci</a:t>
            </a:r>
            <a:r>
              <a:rPr lang="cs-CZ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volnost pro řešení dispozice,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větší rozpětí,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sloupy – modul,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menší sedání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otevřená dispozice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5335F7-582A-432C-8507-EC802609D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767" y="1861399"/>
            <a:ext cx="3981168" cy="217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47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Výhody: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přírodní materiál - obnovitelný surovinový zdroj - vhodný z hlediska ekologického stavění,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estetická kvalita,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rychlost výstavby,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snadná zpracovatelnost a montáž konstrukce, jednoduché spoje, možnost lepení prvků,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možnost snadné demontáže a odstranění konstrukce a následné recyklace materiálu,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výborné statické vlastnosti ve vztahu k malé hmotnosti prvků,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malá objemová hmotnost, snadná doprava a manipulace, malé dopravní náklady,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velká variabilita použití,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dobré tepelně-technické vlastnosti,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snadná dostupnost (v určitém čase a místě).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altLang="cs-CZ" dirty="0"/>
              <a:t>Dřevěné konstrukce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8818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796FF1C-18FD-4960-9C7F-280E2850A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327968-FB20-4526-9F76-B0E1C279CD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Skeletové stavby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D0AF605-7CBD-4E19-835C-2B44E83FD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5"/>
          <a:stretch>
            <a:fillRect/>
          </a:stretch>
        </p:blipFill>
        <p:spPr bwMode="auto">
          <a:xfrm>
            <a:off x="746034" y="2249262"/>
            <a:ext cx="3495675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4EBC545C-F5F8-4137-9E7F-CEBDDFBC0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45" y="3040515"/>
            <a:ext cx="3164957" cy="36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D3910EF-215F-4049-B483-E78F7B73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408" y="419101"/>
            <a:ext cx="6449490" cy="23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836A8B2-BA1A-4054-9CFE-813F1FACD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348" y="3167064"/>
            <a:ext cx="37655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788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231E8CB-0FE8-45F7-810A-48C058019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4" y="1169986"/>
            <a:ext cx="3860347" cy="5014913"/>
          </a:xfrm>
        </p:spPr>
        <p:txBody>
          <a:bodyPr/>
          <a:lstStyle/>
          <a:p>
            <a:r>
              <a:rPr lang="cs-CZ" dirty="0"/>
              <a:t>(smíšené)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Skeletový konstrukční systém kombinovaný s nosnými stěnovými jádry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Dřevobetonové</a:t>
            </a:r>
            <a:r>
              <a:rPr lang="cs-CZ" dirty="0"/>
              <a:t> spřažené stropy – zvýšení tuhosti konstrukce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3A96A4-3821-406A-9CD3-175574ECDD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Hybridní stavby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6C201D-5499-48EF-B8FC-A4AA8E96A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636" y="840797"/>
            <a:ext cx="2697452" cy="1990375"/>
          </a:xfrm>
          <a:prstGeom prst="rect">
            <a:avLst/>
          </a:prstGeom>
        </p:spPr>
      </p:pic>
      <p:pic>
        <p:nvPicPr>
          <p:cNvPr id="6" name="Obrázek 2">
            <a:extLst>
              <a:ext uri="{FF2B5EF4-FFF2-40B4-BE49-F238E27FC236}">
                <a16:creationId xmlns:a16="http://schemas.microsoft.com/office/drawing/2014/main" id="{58EF9B92-807A-4A9C-893F-D7D42E50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4488655"/>
            <a:ext cx="47815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6FA687A-E75C-40CA-A572-31DC787C1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786" y="3011054"/>
            <a:ext cx="2307845" cy="3750249"/>
          </a:xfrm>
          <a:prstGeom prst="rect">
            <a:avLst/>
          </a:prstGeom>
        </p:spPr>
      </p:pic>
      <p:pic>
        <p:nvPicPr>
          <p:cNvPr id="7" name="Obrázek 4">
            <a:extLst>
              <a:ext uri="{FF2B5EF4-FFF2-40B4-BE49-F238E27FC236}">
                <a16:creationId xmlns:a16="http://schemas.microsoft.com/office/drawing/2014/main" id="{79D68680-145E-437F-B6DE-0B2311F04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8" y="277020"/>
            <a:ext cx="2884893" cy="294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996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C1782E6-E8CB-4B63-957D-F351B287F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lvl="1" indent="-257175">
              <a:spcBef>
                <a:spcPts val="750"/>
              </a:spcBef>
              <a:buSzTx/>
              <a:buFont typeface="Wingdings" panose="05000000000000000000" pitchFamily="2" charset="2"/>
              <a:buChar char="§"/>
            </a:pPr>
            <a:r>
              <a:rPr lang="cs-CZ" altLang="cs-CZ" sz="1500" dirty="0"/>
              <a:t>masivní dřevostavby</a:t>
            </a:r>
          </a:p>
          <a:p>
            <a:pPr marL="600075" lvl="2" indent="-257175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cs-CZ" altLang="cs-CZ" sz="1500" dirty="0"/>
              <a:t>srubové stavby z masivních kulatin</a:t>
            </a:r>
          </a:p>
          <a:p>
            <a:pPr marL="600075" lvl="2" indent="-257175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cs-CZ" altLang="cs-CZ" sz="1500" dirty="0"/>
              <a:t>roubené stavby</a:t>
            </a:r>
          </a:p>
          <a:p>
            <a:pPr marL="600075" lvl="2" indent="-257175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cs-CZ" altLang="cs-CZ" sz="1500" dirty="0"/>
              <a:t>novodobé masivní stavby z dřevěných bloků</a:t>
            </a:r>
          </a:p>
          <a:p>
            <a:pPr marL="600075" lvl="2" indent="-257175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cs-CZ" altLang="cs-CZ" sz="1500" dirty="0"/>
              <a:t>srubové stavby s krátkými výřezy</a:t>
            </a:r>
          </a:p>
          <a:p>
            <a:pPr marL="257175" lvl="1" indent="-257175">
              <a:spcBef>
                <a:spcPts val="750"/>
              </a:spcBef>
              <a:buSzTx/>
              <a:buFont typeface="Wingdings" panose="05000000000000000000" pitchFamily="2" charset="2"/>
              <a:buChar char="§"/>
            </a:pPr>
            <a:r>
              <a:rPr lang="cs-CZ" altLang="cs-CZ" sz="1500" dirty="0"/>
              <a:t>rámové stavby</a:t>
            </a:r>
          </a:p>
          <a:p>
            <a:pPr marL="600075" lvl="2" indent="-257175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cs-CZ" altLang="cs-CZ" sz="1500" dirty="0"/>
              <a:t>stavby s rámovou konstrukcí sestavovanou přímo na stavbě (sloupková konstrukce)</a:t>
            </a:r>
          </a:p>
          <a:p>
            <a:pPr marL="600075" lvl="2" indent="-257175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cs-CZ" altLang="cs-CZ" sz="1500" dirty="0"/>
              <a:t>stavby ze sendvičových panelů</a:t>
            </a:r>
          </a:p>
          <a:p>
            <a:pPr marL="257175" lvl="1" indent="-257175">
              <a:spcBef>
                <a:spcPts val="750"/>
              </a:spcBef>
              <a:buSzTx/>
              <a:buFont typeface="Wingdings" panose="05000000000000000000" pitchFamily="2" charset="2"/>
              <a:buChar char="§"/>
            </a:pPr>
            <a:r>
              <a:rPr lang="cs-CZ" altLang="cs-CZ" sz="1500" dirty="0"/>
              <a:t>skeletové stavby</a:t>
            </a:r>
          </a:p>
          <a:p>
            <a:endParaRPr lang="cs-CZ" dirty="0"/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5CC51B92-EFD4-4152-89A0-586ED471F6E4}"/>
              </a:ext>
            </a:extLst>
          </p:cNvPr>
          <p:cNvSpPr txBox="1">
            <a:spLocks noChangeArrowheads="1"/>
          </p:cNvSpPr>
          <p:nvPr/>
        </p:nvSpPr>
        <p:spPr>
          <a:xfrm>
            <a:off x="665163" y="419100"/>
            <a:ext cx="8147050" cy="619125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>
                <a:solidFill>
                  <a:schemeClr val="bg1"/>
                </a:solidFill>
              </a:rPr>
              <a:t>Systémy dřevostaveb</a:t>
            </a: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B7175CF9-6CC7-4C5D-9B80-1AC55E1BA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344" y="448396"/>
            <a:ext cx="1949561" cy="146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5">
            <a:extLst>
              <a:ext uri="{FF2B5EF4-FFF2-40B4-BE49-F238E27FC236}">
                <a16:creationId xmlns:a16="http://schemas.microsoft.com/office/drawing/2014/main" id="{F9DC1A44-955C-4722-8993-C7EBF89A8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274" y="529428"/>
            <a:ext cx="1947150" cy="146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43A9A77D-BC9A-4807-BDE5-1BF654F94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917" y="1669027"/>
            <a:ext cx="1950770" cy="146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E:\Dřevostavba Popůvky\Obraz319.jpg">
            <a:extLst>
              <a:ext uri="{FF2B5EF4-FFF2-40B4-BE49-F238E27FC236}">
                <a16:creationId xmlns:a16="http://schemas.microsoft.com/office/drawing/2014/main" id="{9798E03C-C7A9-43D3-B02C-420CCD600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98" y="4765964"/>
            <a:ext cx="2462652" cy="184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Administrator\Dokumenty\pozemní stavby přednášky\obrázky dřevostavby\skelet0001.gif">
            <a:extLst>
              <a:ext uri="{FF2B5EF4-FFF2-40B4-BE49-F238E27FC236}">
                <a16:creationId xmlns:a16="http://schemas.microsoft.com/office/drawing/2014/main" id="{24484254-9493-419E-8BDD-480133883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4" b="11292"/>
          <a:stretch>
            <a:fillRect/>
          </a:stretch>
        </p:blipFill>
        <p:spPr bwMode="auto">
          <a:xfrm>
            <a:off x="6601733" y="4822789"/>
            <a:ext cx="2143919" cy="179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3">
            <a:extLst>
              <a:ext uri="{FF2B5EF4-FFF2-40B4-BE49-F238E27FC236}">
                <a16:creationId xmlns:a16="http://schemas.microsoft.com/office/drawing/2014/main" id="{BF1954BC-FED5-415E-86F6-9BBC97305C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14" y="3925041"/>
            <a:ext cx="2249488" cy="161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5">
            <a:extLst>
              <a:ext uri="{FF2B5EF4-FFF2-40B4-BE49-F238E27FC236}">
                <a16:creationId xmlns:a16="http://schemas.microsoft.com/office/drawing/2014/main" id="{0A8E28BC-1D43-4329-B372-5164116E4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286" y="3697432"/>
            <a:ext cx="2424341" cy="161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E1C1B4BF-DB03-4046-A519-E0F3FE3BFB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Systémy dřevostaveb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237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35D94B-104A-40B2-936D-6C2F462FC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Dokončené domy podle svislé nosné konstrukce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1C5FCC4-5666-4133-BA65-F8E572E4B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25" y="1193510"/>
            <a:ext cx="11507974" cy="433907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01C32B9-FB3C-40AF-A73E-26449990908E}"/>
              </a:ext>
            </a:extLst>
          </p:cNvPr>
          <p:cNvSpPr txBox="1"/>
          <p:nvPr/>
        </p:nvSpPr>
        <p:spPr>
          <a:xfrm>
            <a:off x="803564" y="573578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Zdroj: ČSÚ</a:t>
            </a:r>
          </a:p>
        </p:txBody>
      </p:sp>
    </p:spTree>
    <p:extLst>
      <p:ext uri="{BB962C8B-B14F-4D97-AF65-F5344CB8AC3E}">
        <p14:creationId xmlns:p14="http://schemas.microsoft.com/office/powerpoint/2010/main" val="2688148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4E4CEA-D0F7-4A81-A10C-38CAC50CA4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Dokončené rodinné domy v roce 2018 a 2022</a:t>
            </a:r>
            <a:endParaRPr lang="en-US" dirty="0"/>
          </a:p>
          <a:p>
            <a:endParaRPr lang="cs-CZ" dirty="0"/>
          </a:p>
        </p:txBody>
      </p:sp>
      <p:pic>
        <p:nvPicPr>
          <p:cNvPr id="4" name="Obrázek 6">
            <a:extLst>
              <a:ext uri="{FF2B5EF4-FFF2-40B4-BE49-F238E27FC236}">
                <a16:creationId xmlns:a16="http://schemas.microsoft.com/office/drawing/2014/main" id="{548ADEE0-7FFD-41F9-94B2-21D3A8053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68706" r="5810" b="3671"/>
          <a:stretch/>
        </p:blipFill>
        <p:spPr bwMode="auto">
          <a:xfrm>
            <a:off x="1884218" y="5363123"/>
            <a:ext cx="6853382" cy="149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D7329735-54C8-4453-A16F-A8946473A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59"/>
          <a:stretch/>
        </p:blipFill>
        <p:spPr>
          <a:xfrm>
            <a:off x="6201966" y="2590302"/>
            <a:ext cx="3577792" cy="2621750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1B575382-BB01-43CD-988A-1E352691DD30}"/>
              </a:ext>
            </a:extLst>
          </p:cNvPr>
          <p:cNvSpPr txBox="1"/>
          <p:nvPr/>
        </p:nvSpPr>
        <p:spPr>
          <a:xfrm>
            <a:off x="1884218" y="1038226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Výstavba dřevostaveb dle technologie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F13AA785-356F-4EAE-AC1A-03DF39B0CF44}"/>
              </a:ext>
            </a:extLst>
          </p:cNvPr>
          <p:cNvSpPr txBox="1"/>
          <p:nvPr/>
        </p:nvSpPr>
        <p:spPr>
          <a:xfrm>
            <a:off x="2964872" y="1622432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2016                                                                 2022</a:t>
            </a: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E02714C0-5DC4-4943-A63B-146B9D4340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42" t="2637" r="12156" b="5649"/>
          <a:stretch/>
        </p:blipFill>
        <p:spPr>
          <a:xfrm>
            <a:off x="1985817" y="2290617"/>
            <a:ext cx="3186547" cy="292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79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1DE8B-0409-4239-9A53-05CF3700C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je schopen vypracovat projektovou dokumentaci staveb na bázi dřeva na základě:</a:t>
            </a:r>
          </a:p>
          <a:p>
            <a:pPr marL="10287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architektonických a technických požadavků na pozemní stavby, </a:t>
            </a:r>
          </a:p>
          <a:p>
            <a:pPr marL="10287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obecných požadavků na bezpečnost a užitné vlastnosti staveb, </a:t>
            </a:r>
          </a:p>
          <a:p>
            <a:pPr marL="10287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odolnosti konstrukcí vůči vnějším vlivům, </a:t>
            </a:r>
          </a:p>
          <a:p>
            <a:pPr marL="10287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požadavků na pohodu vnitřního prostředí, </a:t>
            </a:r>
          </a:p>
          <a:p>
            <a:pPr marL="10287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technologických, ekologických a ekonomických požadavků,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má znalost zejména základních požadavků na pozemní stavby – mechanická odolnost a stabilita, ochrana zdravých životních podmínek a životního prostředí, bezpečnost při užívání, úspora energie a tepelná ochrana budov,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má dostatečné znalosti pro výrobu nebo realizaci dřevostaveb v různých konstrukčních systémech,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je schopen provádět technický dozor nad realizací stavby,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je schopen provádět stavebně technické průzkumy dřevěných konstrukcí,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má znalost fyzikálních a mechanických vlastností stavebních materiálů, zejména dřeva a materiálů na bázi dřeva,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2A13AD-0065-4403-B808-A18D95B36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Profil absolventa LDF MENDELU: Stavby na bázi dřeva</a:t>
            </a:r>
          </a:p>
        </p:txBody>
      </p:sp>
    </p:spTree>
    <p:extLst>
      <p:ext uri="{BB962C8B-B14F-4D97-AF65-F5344CB8AC3E}">
        <p14:creationId xmlns:p14="http://schemas.microsoft.com/office/powerpoint/2010/main" val="409952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1DE8B-0409-4239-9A53-05CF3700C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má znalosti konstrukční ochrany dřeva v souvislosti se zvýšením trvanlivosti a životností staveb na bázi dřeva,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má znalosti technologií zpracování dřeva, nutné pro výrobu řeziva, konstrukčních dřevěných prvků a výrobků na bázi dřeva s využitím moderních postupů a techniky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dokáže provádět geodetická měření pro projektovou činnost a vytyčovací práce,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zná možnosti využití přírodních stavebních materiálů z hlediska trvalé udržitelnosti výstavby,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je schopen odborně vést pracovní tým při výrobě a realizaci staveb s nosnou konstrukcí ze dřeva,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má  znalosti v odvětvové ekonomice výrobních procesů, znají předpisy v oblasti podnikání, umí sestavit podnikatelský plán a jsou seznámeni s kompetencemi potřebnými k provozování podnikatelské činnosti malých až středních firem,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000" dirty="0"/>
              <a:t>má dostatečné znalosti, aby mohl studovat v navazujícím magisterském studijním programu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2A13AD-0065-4403-B808-A18D95B36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Profil absolventa LDF MENDELU: Stavby na bázi dřeva</a:t>
            </a:r>
          </a:p>
        </p:txBody>
      </p:sp>
    </p:spTree>
    <p:extLst>
      <p:ext uri="{BB962C8B-B14F-4D97-AF65-F5344CB8AC3E}">
        <p14:creationId xmlns:p14="http://schemas.microsoft.com/office/powerpoint/2010/main" val="1304557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9345C3F-F714-4BBD-AF86-3C0DF892F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4" y="1423986"/>
            <a:ext cx="10863264" cy="50149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rychlost výstavby,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možnosti robotizace,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vysoká kvalita a přesnost provedení,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ekonomicko</a:t>
            </a:r>
            <a:r>
              <a:rPr lang="cs-CZ" dirty="0"/>
              <a:t> energetické výhody,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nižší náklady na zakládání,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lze stavět celoročně,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pohoda vnitřního prostředí,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více vyhovuje dodatečným změnám,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větší užitná plocha při stejné zastavěné ploše klasickou technologií,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jednodušší likvidace.</a:t>
            </a:r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C86CB2-7247-458F-9F4A-5269E2EC70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Závěr - výhody dřevostaveb: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1209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1940583-B7D6-4B3C-B52B-BD0E8ECDE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3" y="1671782"/>
            <a:ext cx="8332067" cy="451311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celkový nárůst dřevostaveb,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dřevostavby nejen jako rodinné domy, ale i bytové domy, domy občanské vybavenosti,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hybridní stavby,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předpoklad změny v požadavcích na požární bezpečnost staveb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564809-FE7F-438B-9917-892212913F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Závěr - budoucnost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70EC68E-58B7-4F3A-80C9-D04E9CFC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530" y="1038226"/>
            <a:ext cx="2551567" cy="45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8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28EC57-70E8-4EE2-934C-63C1605E6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35A406D0-54D4-4ECD-843C-68E1A54AF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114" y="3429000"/>
            <a:ext cx="5246399" cy="296816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B6AADF9-CA6A-472F-986F-E09445A17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915" y="1543050"/>
            <a:ext cx="3558607" cy="315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Nevýhody: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hluk,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malý modul pružnosti - značné deformace,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omezená únosnost - nevhodné pro velká zatížení,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hořlavost dřeva, omezení </a:t>
            </a:r>
            <a:r>
              <a:rPr lang="cs-CZ" sz="2000" dirty="0" err="1"/>
              <a:t>podlažnosti</a:t>
            </a:r>
            <a:r>
              <a:rPr lang="cs-CZ" sz="2000" dirty="0"/>
              <a:t> z požárních důvodů, 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potřeba protipožární ochrany,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nasákavost, degradace dřeva v důsledku zvýšené vlhkosti,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cs-CZ" sz="2000" dirty="0"/>
              <a:t>v souvislosti se zvýšenou vlhkostí napadení biologickými a živočišnými škůdci, degradace dřeva stářím.</a:t>
            </a:r>
          </a:p>
          <a:p>
            <a:pPr lvl="1">
              <a:defRPr/>
            </a:pPr>
            <a:endParaRPr lang="cs-CZ" sz="1800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altLang="cs-CZ" dirty="0"/>
              <a:t>Dřevěné konstrukce</a:t>
            </a:r>
          </a:p>
          <a:p>
            <a:endParaRPr lang="cs-CZ" dirty="0"/>
          </a:p>
        </p:txBody>
      </p:sp>
      <p:pic>
        <p:nvPicPr>
          <p:cNvPr id="22532" name="Picture 4" descr="log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441" y="961923"/>
            <a:ext cx="2846966" cy="213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6" descr="ANd9GcTrfJGQa99e-hNSCZttOvdjB9YG2dIM0qkm1TshIwiZrH5ZLueVP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261" y="4922489"/>
            <a:ext cx="2353901" cy="176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681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>
            <a:extLst>
              <a:ext uri="{FF2B5EF4-FFF2-40B4-BE49-F238E27FC236}">
                <a16:creationId xmlns:a16="http://schemas.microsoft.com/office/drawing/2014/main" id="{3458953E-086B-468E-9E2A-89A02094B4C0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Masivní dřevostavby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Srubové stavby z masivních kulatin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Roubené stavby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Novodobé masivní stavby z dřevěných bloků nebo panelů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Srubové stavby s krátkými výřezy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Rámové stavby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Stavby s rámovou konstrukcí sestavovanou přímo na stavbě (sloupková konstrukce)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Stavby ze sendvičových panelů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Skeletové stavby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Modulové stavby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7AEF968-8475-4269-95CA-E3FA3043FE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altLang="cs-CZ" dirty="0"/>
              <a:t>Konstrukční rozdělení dřevostaveb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B67A479-7B75-4FF2-A8FB-0144F6B0E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Technologie výroby</a:t>
            </a:r>
          </a:p>
          <a:p>
            <a:r>
              <a:rPr lang="cs-CZ" dirty="0"/>
              <a:t>řemeslná – ruční                                           průmyslová</a:t>
            </a:r>
          </a:p>
          <a:p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CCE1668D-C8F1-4CB7-9FF8-D47ACE803A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altLang="cs-CZ" dirty="0"/>
              <a:t>Stavby z masivních kulatin</a:t>
            </a:r>
          </a:p>
          <a:p>
            <a:endParaRPr lang="cs-CZ" dirty="0"/>
          </a:p>
        </p:txBody>
      </p:sp>
      <p:graphicFrame>
        <p:nvGraphicFramePr>
          <p:cNvPr id="75779" name="Object 2">
            <a:extLst>
              <a:ext uri="{FF2B5EF4-FFF2-40B4-BE49-F238E27FC236}">
                <a16:creationId xmlns:a16="http://schemas.microsoft.com/office/drawing/2014/main" id="{BB550A9C-1514-485F-8FA6-5846233816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660244"/>
              </p:ext>
            </p:extLst>
          </p:nvPr>
        </p:nvGraphicFramePr>
        <p:xfrm>
          <a:off x="726281" y="2451822"/>
          <a:ext cx="5591175" cy="421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2" imgW="6643116" imgH="5000244" progId="Word.Document.8">
                  <p:embed/>
                </p:oleObj>
              </mc:Choice>
              <mc:Fallback>
                <p:oleObj name="dokument" r:id="rId2" imgW="6643116" imgH="5000244" progId="Word.Document.8">
                  <p:embed/>
                  <p:pic>
                    <p:nvPicPr>
                      <p:cNvPr id="75779" name="Object 2">
                        <a:extLst>
                          <a:ext uri="{FF2B5EF4-FFF2-40B4-BE49-F238E27FC236}">
                            <a16:creationId xmlns:a16="http://schemas.microsoft.com/office/drawing/2014/main" id="{BB550A9C-1514-485F-8FA6-5846233816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281" y="2451822"/>
                        <a:ext cx="5591175" cy="421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fancy_img" descr="fb7b5c3a0b6751e912a95e6264fb25d8">
            <a:extLst>
              <a:ext uri="{FF2B5EF4-FFF2-40B4-BE49-F238E27FC236}">
                <a16:creationId xmlns:a16="http://schemas.microsoft.com/office/drawing/2014/main" id="{FF4481CE-5A2B-4D84-92AC-8F5C1FC8D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97" y="3193622"/>
            <a:ext cx="3283022" cy="246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_5027255">
            <a:extLst>
              <a:ext uri="{FF2B5EF4-FFF2-40B4-BE49-F238E27FC236}">
                <a16:creationId xmlns:a16="http://schemas.microsoft.com/office/drawing/2014/main" id="{3CA71D69-E7BE-4C8D-A18B-E9E61965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0552" y="419101"/>
            <a:ext cx="3566391" cy="2452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969373-17C5-4C7A-BE5C-88EDA94819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Vhodné umístění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F7AD4D-A26D-4D97-B198-2D6B7F2AF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3448023"/>
            <a:ext cx="4859194" cy="30622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8DEF9A-0D37-4CFE-9330-EDA407E6B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53362"/>
            <a:ext cx="4287484" cy="24568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B911BF5-A89E-4E7B-B217-4E5F73D08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127" y="942107"/>
            <a:ext cx="4045961" cy="2801597"/>
          </a:xfrm>
          <a:prstGeom prst="rect">
            <a:avLst/>
          </a:prstGeom>
        </p:spPr>
      </p:pic>
      <p:pic>
        <p:nvPicPr>
          <p:cNvPr id="10" name="Picture 5" descr="krkonoše2">
            <a:extLst>
              <a:ext uri="{FF2B5EF4-FFF2-40B4-BE49-F238E27FC236}">
                <a16:creationId xmlns:a16="http://schemas.microsoft.com/office/drawing/2014/main" id="{B7C930CD-5AD9-4C0D-B5ED-0CA312C16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942108"/>
            <a:ext cx="3170005" cy="2178993"/>
          </a:xfrm>
          <a:prstGeom prst="rect">
            <a:avLst/>
          </a:prstGeom>
          <a:noFill/>
        </p:spPr>
      </p:pic>
      <p:pic>
        <p:nvPicPr>
          <p:cNvPr id="11" name="Picture 5" descr="P2190025">
            <a:extLst>
              <a:ext uri="{FF2B5EF4-FFF2-40B4-BE49-F238E27FC236}">
                <a16:creationId xmlns:a16="http://schemas.microsoft.com/office/drawing/2014/main" id="{BE33E8C3-BE47-4232-A09B-EEFBC333CD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9544" y="942108"/>
            <a:ext cx="2905324" cy="2178993"/>
          </a:xfrm>
          <a:noFill/>
        </p:spPr>
      </p:pic>
    </p:spTree>
    <p:extLst>
      <p:ext uri="{BB962C8B-B14F-4D97-AF65-F5344CB8AC3E}">
        <p14:creationId xmlns:p14="http://schemas.microsoft.com/office/powerpoint/2010/main" val="1655549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460D518-FDAC-4E23-A590-918C34A5B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Stěny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bez mezery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 mezerou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043D10-05B7-4F5C-9991-F54DD30B90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Roubené stavby</a:t>
            </a:r>
          </a:p>
        </p:txBody>
      </p:sp>
      <p:pic>
        <p:nvPicPr>
          <p:cNvPr id="4" name="Picture 9" descr="P8010002">
            <a:extLst>
              <a:ext uri="{FF2B5EF4-FFF2-40B4-BE49-F238E27FC236}">
                <a16:creationId xmlns:a16="http://schemas.microsoft.com/office/drawing/2014/main" id="{7FB219DE-08CA-477A-808B-E3FAE5563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6" y="3031819"/>
            <a:ext cx="4675765" cy="351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68226A4-7B87-4C8B-9836-6E64578DF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668" y="659129"/>
            <a:ext cx="4830617" cy="27698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D43007A-8D4D-4343-9829-EECF207EB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927" y="4510818"/>
            <a:ext cx="3725818" cy="2039639"/>
          </a:xfrm>
          <a:prstGeom prst="rect">
            <a:avLst/>
          </a:prstGeom>
        </p:spPr>
      </p:pic>
      <p:pic>
        <p:nvPicPr>
          <p:cNvPr id="7" name="Picture 5" descr="DSCN7335">
            <a:extLst>
              <a:ext uri="{FF2B5EF4-FFF2-40B4-BE49-F238E27FC236}">
                <a16:creationId xmlns:a16="http://schemas.microsoft.com/office/drawing/2014/main" id="{38DF3872-284C-4CCE-B97C-665F9ABF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50611" y="3270319"/>
            <a:ext cx="2555343" cy="19112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7081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>
            <a:extLst>
              <a:ext uri="{FF2B5EF4-FFF2-40B4-BE49-F238E27FC236}">
                <a16:creationId xmlns:a16="http://schemas.microsoft.com/office/drawing/2014/main" id="{D2E9DA7D-19EC-4053-8782-32A5AAA67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9605" r="21120" b="8450"/>
          <a:stretch>
            <a:fillRect/>
          </a:stretch>
        </p:blipFill>
        <p:spPr bwMode="auto">
          <a:xfrm>
            <a:off x="5692992" y="10096"/>
            <a:ext cx="2813700" cy="272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460D518-FDAC-4E23-A590-918C34A5B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Stěny z: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rostlého řeziva – tradiční typ,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lamelového dřeva - moderní.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043D10-05B7-4F5C-9991-F54DD30B90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Roubené stavby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821DA6-9B17-4E5C-AF5E-F015AD615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87" y="2986594"/>
            <a:ext cx="2938640" cy="3452305"/>
          </a:xfrm>
          <a:prstGeom prst="rect">
            <a:avLst/>
          </a:prstGeom>
        </p:spPr>
      </p:pic>
      <p:pic>
        <p:nvPicPr>
          <p:cNvPr id="6" name="Picture 5" descr="P8010003">
            <a:extLst>
              <a:ext uri="{FF2B5EF4-FFF2-40B4-BE49-F238E27FC236}">
                <a16:creationId xmlns:a16="http://schemas.microsoft.com/office/drawing/2014/main" id="{23758917-0ECD-42C0-954D-E5862C624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3449782"/>
            <a:ext cx="3982470" cy="298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C6ED7C6-28E9-4371-B821-46970D8E9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619" y="389082"/>
            <a:ext cx="3006598" cy="49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39917"/>
      </p:ext>
    </p:extLst>
  </p:cSld>
  <p:clrMapOvr>
    <a:masterClrMapping/>
  </p:clrMapOvr>
</p:sld>
</file>

<file path=ppt/theme/theme1.xml><?xml version="1.0" encoding="utf-8"?>
<a:theme xmlns:a="http://schemas.openxmlformats.org/drawingml/2006/main" name="MENDELU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LDF" id="{CFDE5AB8-8F7A-4996-994B-C87B2FB9A312}" vid="{D52848B3-9411-4940-80F8-C2924BD6FFB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sablona_prezentace_LDF (1)</Template>
  <TotalTime>3860</TotalTime>
  <Words>970</Words>
  <Application>Microsoft Office PowerPoint</Application>
  <PresentationFormat>Širokoúhlá obrazovka</PresentationFormat>
  <Paragraphs>176</Paragraphs>
  <Slides>39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Wingdings</vt:lpstr>
      <vt:lpstr>MENDELU</vt:lpstr>
      <vt:lpstr>dokument</vt:lpstr>
      <vt:lpstr> UDRŽITELNOST DEVELOPERSKÝCH PROJEKTŮ ŘÍZENÁ DŘEVEM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institucionálního plánu (kategorie B) 2019 Tvorba výukového materiálu Lávky a mosty</dc:title>
  <dc:creator>Pavla Kotásková</dc:creator>
  <cp:lastModifiedBy>Pavla Kotásková</cp:lastModifiedBy>
  <cp:revision>123</cp:revision>
  <cp:lastPrinted>2023-09-13T11:23:21Z</cp:lastPrinted>
  <dcterms:created xsi:type="dcterms:W3CDTF">2020-02-06T08:18:07Z</dcterms:created>
  <dcterms:modified xsi:type="dcterms:W3CDTF">2023-09-13T18:33:56Z</dcterms:modified>
</cp:coreProperties>
</file>