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58" r:id="rId5"/>
    <p:sldId id="279" r:id="rId6"/>
    <p:sldId id="280" r:id="rId7"/>
    <p:sldId id="281" r:id="rId8"/>
    <p:sldId id="282" r:id="rId9"/>
    <p:sldId id="285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2" r:id="rId22"/>
    <p:sldId id="273" r:id="rId23"/>
    <p:sldId id="274" r:id="rId24"/>
    <p:sldId id="275" r:id="rId25"/>
    <p:sldId id="284" r:id="rId26"/>
    <p:sldId id="276" r:id="rId27"/>
    <p:sldId id="277" r:id="rId28"/>
    <p:sldId id="271" r:id="rId29"/>
    <p:sldId id="270" r:id="rId30"/>
    <p:sldId id="278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951933-DD1A-4D9C-AA1F-39FF6893E091}" v="21" dt="2023-09-11T18:22:26.9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3824E02-C4C6-96B7-2FDD-BA6C48845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28C544EE-5171-8DDA-CEEA-6295E1CBC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6687DD9F-5086-4E5D-1663-DC2C38E2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FC3-10F0-494F-A28A-A26D10986283}" type="datetimeFigureOut">
              <a:rPr lang="cs-CZ" smtClean="0"/>
              <a:t>12. 9. 2023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BA9E25F4-92F5-7768-13C2-89CD832AC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7F45281-456D-0689-F38C-6AD48800D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9FB0-70D3-4BD4-A988-64A68546B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914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A89DCEE-DC92-2E88-A9FF-0948230C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FE7C2A3E-120C-EB1A-8302-163B881A9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87D7F1E-B461-6E0F-64C1-EFA8D96E8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FC3-10F0-494F-A28A-A26D10986283}" type="datetimeFigureOut">
              <a:rPr lang="cs-CZ" smtClean="0"/>
              <a:t>12. 9. 2023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A21C829-2AE0-C6B8-35C5-8DE9C9826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AEB344A-A174-EC63-E7CE-A424C6C1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9FB0-70D3-4BD4-A988-64A68546B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276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69CB60E4-6C56-13F9-F1B2-1E6A50EBD4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58AE74C4-825C-088D-CBA0-00566A3E0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CDF8D6A-0DA8-B44B-9D9D-A36456FC3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FC3-10F0-494F-A28A-A26D10986283}" type="datetimeFigureOut">
              <a:rPr lang="cs-CZ" smtClean="0"/>
              <a:t>12. 9. 2023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DF88A9D-5AF2-F6B4-506E-D46B02D01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256BB57-165A-813D-B35F-B40CC246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9FB0-70D3-4BD4-A988-64A68546B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87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CB5689E-898B-DE02-F61D-FAB1542D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AE20853-307F-7EEC-EB5F-908559ADE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430B069-0803-E591-D074-63132432A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FC3-10F0-494F-A28A-A26D10986283}" type="datetimeFigureOut">
              <a:rPr lang="cs-CZ" smtClean="0"/>
              <a:t>12. 9. 2023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1E7AF3B-7967-BB25-AF54-1C11624A5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DF53A3A-1290-A661-E11B-5F68C95F2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9FB0-70D3-4BD4-A988-64A68546B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021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D2892DF-A18F-7C30-483F-A3E7E052C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9CFC79C-1766-3783-A1E7-FF5D7D138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115B4D1-4E34-496E-8277-3202AB4A5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FC3-10F0-494F-A28A-A26D10986283}" type="datetimeFigureOut">
              <a:rPr lang="cs-CZ" smtClean="0"/>
              <a:t>12. 9. 2023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209C180-D75F-A3F9-AB6A-54C725699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FB2AA93-AD97-A5C7-4A8C-0F74976C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9FB0-70D3-4BD4-A988-64A68546B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77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713F3D0-64B3-011B-6238-74795E28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C9A0939-5D19-9FBC-395C-4B649AEC1A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A6055F29-9461-968D-D5FB-639CAC3C8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E3BC663A-A24B-15DE-FE8E-1CD53A325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FC3-10F0-494F-A28A-A26D10986283}" type="datetimeFigureOut">
              <a:rPr lang="cs-CZ" smtClean="0"/>
              <a:t>12. 9. 2023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71B551A7-8F2D-4C7E-5329-33213027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5BB5940-0654-1B9A-3097-647F51FA6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9FB0-70D3-4BD4-A988-64A68546B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4413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2DC09C0-AF75-799E-3971-D277A20A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E356CB2-FE67-8B05-8B5A-9D6F62BF9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86AF1F9F-804A-7EEA-D9DC-33235D96E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231790F5-3CF2-089C-4FDB-7751C8D36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2F3D5832-3FEF-1893-C37B-271F4CA5E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B2803341-16BB-656D-755C-9FE075DD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FC3-10F0-494F-A28A-A26D10986283}" type="datetimeFigureOut">
              <a:rPr lang="cs-CZ" smtClean="0"/>
              <a:t>12. 9. 2023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1B6BF021-9EC7-833C-76B5-FF38BEC88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29415895-1568-2AF4-7C6D-514AA4532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9FB0-70D3-4BD4-A988-64A68546B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22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EAE35D7-6F84-1691-BF59-DE5376C01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0FA68297-2D78-7E87-D903-845F80A40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FC3-10F0-494F-A28A-A26D10986283}" type="datetimeFigureOut">
              <a:rPr lang="cs-CZ" smtClean="0"/>
              <a:t>12. 9. 2023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B1887642-3C1F-CB32-C6E7-94CDC3D3A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2FFC38CD-1FB2-A750-610E-8C634E22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9FB0-70D3-4BD4-A988-64A68546B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504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5C18CC9A-06B5-27F9-F461-EEE85737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FC3-10F0-494F-A28A-A26D10986283}" type="datetimeFigureOut">
              <a:rPr lang="cs-CZ" smtClean="0"/>
              <a:t>12. 9. 2023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60E1949C-090C-56F6-962D-031C49592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D391A4D0-487A-DD98-6BB3-61E78EDE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9FB0-70D3-4BD4-A988-64A68546B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27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A2ABA9E-E425-2CA2-8C89-415E677E5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A73E11F-19A0-F37D-DA25-054D0960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6FF4CB71-333F-1080-64BF-CDDF57F42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BD7AAA44-FA15-0602-C206-81BE10814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FC3-10F0-494F-A28A-A26D10986283}" type="datetimeFigureOut">
              <a:rPr lang="cs-CZ" smtClean="0"/>
              <a:t>12. 9. 2023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DCD2DD8-8CF9-803F-C5DD-1CC01FF24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1F1CB77-BF0C-C97E-78AD-1C1FA704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9FB0-70D3-4BD4-A988-64A68546B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440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212C36E-17A2-B38F-F3ED-421C14E9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3C334239-A98D-1762-8A68-0160EB06B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658CF247-7933-4970-EFA1-08EFBB2CA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B2FC3A77-4B04-C4A5-921D-C06EE572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FC3-10F0-494F-A28A-A26D10986283}" type="datetimeFigureOut">
              <a:rPr lang="cs-CZ" smtClean="0"/>
              <a:t>12. 9. 2023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50F46AB7-A3C2-961F-70BD-9236BE74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B7AAE45E-726B-0CA7-9093-898C1FA69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49FB0-70D3-4BD4-A988-64A68546B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818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AE44EE7D-E9A4-6D94-81BE-001D58F59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FBF487B6-EE69-175A-2FE8-662BF029A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6D4B2F81-E5D2-0551-0A61-CB42D7EB56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80FC3-10F0-494F-A28A-A26D10986283}" type="datetimeFigureOut">
              <a:rPr lang="cs-CZ" smtClean="0"/>
              <a:t>12. 9. 2023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FE16126-80BD-8BD5-CE50-8A181E0F4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6BA230F-ADDA-A216-353E-1BBBBAA5E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49FB0-70D3-4BD4-A988-64A68546B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74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942E7A9-A7F6-A40E-9031-8AB0CCEB7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563"/>
            <a:ext cx="9144000" cy="2387600"/>
          </a:xfrm>
        </p:spPr>
        <p:txBody>
          <a:bodyPr>
            <a:normAutofit/>
          </a:bodyPr>
          <a:lstStyle/>
          <a:p>
            <a:r>
              <a:rPr lang="cs-CZ" sz="3600" dirty="0"/>
              <a:t>Udržitelné bydlení v kontextu evropského města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B01FD02F-2BD8-7A15-A59E-B00BCF3DD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63900"/>
            <a:ext cx="9144000" cy="199390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Ing. arch. Tomáš Pavlovský, Ph.D.</a:t>
            </a:r>
          </a:p>
          <a:p>
            <a:endParaRPr lang="cs-CZ" dirty="0"/>
          </a:p>
          <a:p>
            <a:pPr algn="r"/>
            <a:endParaRPr lang="cs-CZ" dirty="0"/>
          </a:p>
          <a:p>
            <a:pPr algn="r"/>
            <a:r>
              <a:rPr lang="cs-CZ" dirty="0"/>
              <a:t>Valašské Klobouky</a:t>
            </a:r>
          </a:p>
          <a:p>
            <a:pPr algn="r"/>
            <a:r>
              <a:rPr lang="cs-CZ" dirty="0"/>
              <a:t>14. 9.2023</a:t>
            </a:r>
          </a:p>
        </p:txBody>
      </p:sp>
      <p:pic>
        <p:nvPicPr>
          <p:cNvPr id="5" name="Obrázek 4" descr="Obsah obrázku text, symbol, Písmo, logo&#10;&#10;Popis byl vytvořen automaticky">
            <a:extLst>
              <a:ext uri="{FF2B5EF4-FFF2-40B4-BE49-F238E27FC236}">
                <a16:creationId xmlns:a16="http://schemas.microsoft.com/office/drawing/2014/main" xmlns="" id="{550EBF50-5E92-F3FF-34E7-EA184FA99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4460875"/>
            <a:ext cx="2541516" cy="78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9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FEE7485-FECE-63AD-B810-0E5EA7F72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855" y="2827482"/>
            <a:ext cx="10515600" cy="3748625"/>
          </a:xfrm>
        </p:spPr>
        <p:txBody>
          <a:bodyPr vert="vert270">
            <a:normAutofit/>
          </a:bodyPr>
          <a:lstStyle/>
          <a:p>
            <a:r>
              <a:rPr lang="cs-CZ" sz="1800" dirty="0"/>
              <a:t>Obecní bytový dům, </a:t>
            </a:r>
            <a:r>
              <a:rPr lang="cs-CZ" sz="1800" dirty="0" err="1"/>
              <a:t>Raťíškovice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autor: Létající inženýři</a:t>
            </a:r>
          </a:p>
        </p:txBody>
      </p:sp>
      <p:pic>
        <p:nvPicPr>
          <p:cNvPr id="5" name="Zástupný obsah 4" descr="Obsah obrázku venku, obloha, strom, auto&#10;&#10;Popis byl vytvořen automaticky">
            <a:extLst>
              <a:ext uri="{FF2B5EF4-FFF2-40B4-BE49-F238E27FC236}">
                <a16:creationId xmlns:a16="http://schemas.microsoft.com/office/drawing/2014/main" xmlns="" id="{464CDB15-E3FA-EF77-A3B6-DD9878750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40" y="365125"/>
            <a:ext cx="8248960" cy="6210982"/>
          </a:xfrm>
        </p:spPr>
      </p:pic>
    </p:spTree>
    <p:extLst>
      <p:ext uri="{BB962C8B-B14F-4D97-AF65-F5344CB8AC3E}">
        <p14:creationId xmlns:p14="http://schemas.microsoft.com/office/powerpoint/2010/main" val="3068991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27114DA-F887-A4B3-4C27-E32446F1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enku, obloha, budova, silnice&#10;&#10;Popis byl vytvořen automaticky">
            <a:extLst>
              <a:ext uri="{FF2B5EF4-FFF2-40B4-BE49-F238E27FC236}">
                <a16:creationId xmlns:a16="http://schemas.microsoft.com/office/drawing/2014/main" xmlns="" id="{84245C0E-C46C-B792-B454-1215AB919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40" y="365125"/>
            <a:ext cx="8261660" cy="6220545"/>
          </a:xfrm>
        </p:spPr>
      </p:pic>
    </p:spTree>
    <p:extLst>
      <p:ext uri="{BB962C8B-B14F-4D97-AF65-F5344CB8AC3E}">
        <p14:creationId xmlns:p14="http://schemas.microsoft.com/office/powerpoint/2010/main" val="3586929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E64EC6B-8D19-1A0A-2B8E-07F569BA6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enku, obloha, Pozemní vozidlo, vozidlo&#10;&#10;Popis byl vytvořen automaticky">
            <a:extLst>
              <a:ext uri="{FF2B5EF4-FFF2-40B4-BE49-F238E27FC236}">
                <a16:creationId xmlns:a16="http://schemas.microsoft.com/office/drawing/2014/main" xmlns="" id="{B020243E-F08B-08B2-BE97-41DD84B83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39" y="365125"/>
            <a:ext cx="8269137" cy="6226175"/>
          </a:xfrm>
        </p:spPr>
      </p:pic>
    </p:spTree>
    <p:extLst>
      <p:ext uri="{BB962C8B-B14F-4D97-AF65-F5344CB8AC3E}">
        <p14:creationId xmlns:p14="http://schemas.microsoft.com/office/powerpoint/2010/main" val="1546676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60019FF-A1A2-2D34-0D25-DBD9E7336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enku, okno, budova, rostlina&#10;&#10;Popis byl vytvořen automaticky">
            <a:extLst>
              <a:ext uri="{FF2B5EF4-FFF2-40B4-BE49-F238E27FC236}">
                <a16:creationId xmlns:a16="http://schemas.microsoft.com/office/drawing/2014/main" xmlns="" id="{21A8C20F-D6E2-E823-EB86-C48241BB5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69" y="327025"/>
            <a:ext cx="8185931" cy="6163525"/>
          </a:xfrm>
        </p:spPr>
      </p:pic>
    </p:spTree>
    <p:extLst>
      <p:ext uri="{BB962C8B-B14F-4D97-AF65-F5344CB8AC3E}">
        <p14:creationId xmlns:p14="http://schemas.microsoft.com/office/powerpoint/2010/main" val="3861057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BC2F1B3-C7A8-0BA8-5D69-D21430C27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enku, budova, nemovitost, okno&#10;&#10;Popis byl vytvořen automaticky">
            <a:extLst>
              <a:ext uri="{FF2B5EF4-FFF2-40B4-BE49-F238E27FC236}">
                <a16:creationId xmlns:a16="http://schemas.microsoft.com/office/drawing/2014/main" xmlns="" id="{26814F89-5E17-BDC6-759A-887EE1DD2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39" y="365125"/>
            <a:ext cx="8138417" cy="6127750"/>
          </a:xfrm>
        </p:spPr>
      </p:pic>
    </p:spTree>
    <p:extLst>
      <p:ext uri="{BB962C8B-B14F-4D97-AF65-F5344CB8AC3E}">
        <p14:creationId xmlns:p14="http://schemas.microsoft.com/office/powerpoint/2010/main" val="1453421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EE37EE5-CC4C-CF25-B7AD-ED328AAE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budova, Letecké snímkování, mapa, Urbánní design&#10;&#10;Popis byl vytvořen automaticky">
            <a:extLst>
              <a:ext uri="{FF2B5EF4-FFF2-40B4-BE49-F238E27FC236}">
                <a16:creationId xmlns:a16="http://schemas.microsoft.com/office/drawing/2014/main" xmlns="" id="{89B71C90-649A-33FC-ECA9-784D89B7A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4" y="313531"/>
            <a:ext cx="11110592" cy="6037263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4F6307BE-7427-272E-69E5-FAE834009E40}"/>
              </a:ext>
            </a:extLst>
          </p:cNvPr>
          <p:cNvSpPr txBox="1"/>
          <p:nvPr/>
        </p:nvSpPr>
        <p:spPr>
          <a:xfrm rot="16200000">
            <a:off x="8787962" y="31824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Nordhaven</a:t>
            </a:r>
            <a:r>
              <a:rPr lang="cs-CZ" sz="1800" dirty="0"/>
              <a:t>, Kodaň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248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674-7BA9-4701-B542-910658E52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enku, obloha, budova, cestovat&#10;&#10;Popis byl vytvořen automaticky">
            <a:extLst>
              <a:ext uri="{FF2B5EF4-FFF2-40B4-BE49-F238E27FC236}">
                <a16:creationId xmlns:a16="http://schemas.microsoft.com/office/drawing/2014/main" xmlns="" id="{6B58107C-A155-C21B-371B-CA5CF428C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2" y="365125"/>
            <a:ext cx="10332156" cy="5811838"/>
          </a:xfrm>
        </p:spPr>
      </p:pic>
    </p:spTree>
    <p:extLst>
      <p:ext uri="{BB962C8B-B14F-4D97-AF65-F5344CB8AC3E}">
        <p14:creationId xmlns:p14="http://schemas.microsoft.com/office/powerpoint/2010/main" val="18069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D88BAC3-6C20-530B-A885-65A1D146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enku, obloha, budova, rostlina&#10;&#10;Popis byl vytvořen automaticky">
            <a:extLst>
              <a:ext uri="{FF2B5EF4-FFF2-40B4-BE49-F238E27FC236}">
                <a16:creationId xmlns:a16="http://schemas.microsoft.com/office/drawing/2014/main" xmlns="" id="{D984C565-C2F7-01AA-4860-3BA48EFD0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22" y="365125"/>
            <a:ext cx="10332156" cy="5811838"/>
          </a:xfrm>
        </p:spPr>
      </p:pic>
    </p:spTree>
    <p:extLst>
      <p:ext uri="{BB962C8B-B14F-4D97-AF65-F5344CB8AC3E}">
        <p14:creationId xmlns:p14="http://schemas.microsoft.com/office/powerpoint/2010/main" val="2450354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BA78498-B075-16BC-2F20-7220A399B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enku, obloha, strom, území&#10;&#10;Popis byl vytvořen automaticky">
            <a:extLst>
              <a:ext uri="{FF2B5EF4-FFF2-40B4-BE49-F238E27FC236}">
                <a16:creationId xmlns:a16="http://schemas.microsoft.com/office/drawing/2014/main" xmlns="" id="{4DF31C99-A47C-5FDF-9B89-B6721AC50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22" y="365125"/>
            <a:ext cx="10332156" cy="5811838"/>
          </a:xfrm>
        </p:spPr>
      </p:pic>
    </p:spTree>
    <p:extLst>
      <p:ext uri="{BB962C8B-B14F-4D97-AF65-F5344CB8AC3E}">
        <p14:creationId xmlns:p14="http://schemas.microsoft.com/office/powerpoint/2010/main" val="1675747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BDECAA4-CDBC-2FE3-56A9-479324E93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Udržitelné bydlení </a:t>
            </a:r>
            <a:r>
              <a:rPr lang="cs-CZ" sz="2400" dirty="0"/>
              <a:t>(dle mě)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1C8800D-09A0-7BF8-08FB-EB338A1DC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KVALITNÍ SOUDOBÁ ARCHITEKTURA LIDSKÉHO MĚŘÍTKA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VÝŠKA ZÁSTAVBY 4-6 PODLAŽÍ (dle lokality) </a:t>
            </a:r>
          </a:p>
          <a:p>
            <a:pPr marL="0" indent="0">
              <a:buNone/>
            </a:pPr>
            <a:r>
              <a:rPr lang="cs-CZ" dirty="0"/>
              <a:t>- člověk by měl mít možnost komunikovat s ulicí (pozorovat, volat na   děti…)</a:t>
            </a:r>
          </a:p>
          <a:p>
            <a:pPr marL="0" indent="0">
              <a:buNone/>
            </a:pPr>
            <a:r>
              <a:rPr lang="cs-CZ" dirty="0"/>
              <a:t>- co když se rozbije výtah? </a:t>
            </a:r>
          </a:p>
          <a:p>
            <a:pPr marL="0" indent="0">
              <a:buNone/>
            </a:pPr>
            <a:r>
              <a:rPr lang="cs-CZ" dirty="0"/>
              <a:t>- není potřeba složitých technologií na čerpání vody apod.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5301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5D4B130-20F4-6583-A3C3-E1ED4C970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Udržitelné bydlení </a:t>
            </a:r>
            <a:r>
              <a:rPr lang="cs-CZ" sz="2400" dirty="0"/>
              <a:t>(dle legislativy, zvyklostí)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5B17206-AFE5-6616-6E0F-1E6F1C1B7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300"/>
            <a:ext cx="10515600" cy="51085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18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je koncept, který zdůrazňuje vytváření a udržování obytných prostorů a komunit s ohledem na ekologickou, sociální a ekonomickou udržitelnost. </a:t>
            </a:r>
          </a:p>
          <a:p>
            <a:pPr marL="0" indent="0">
              <a:buNone/>
            </a:pPr>
            <a:r>
              <a:rPr lang="cs-CZ" sz="1800" b="1" dirty="0">
                <a:latin typeface="Segoe UI" panose="020B0502040204020203" pitchFamily="34" charset="0"/>
                <a:ea typeface="Times New Roman" panose="02020603050405020304" pitchFamily="18" charset="0"/>
              </a:rPr>
              <a:t>h</a:t>
            </a:r>
            <a:r>
              <a:rPr lang="cs-CZ" sz="18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lavním cílem udržitelného bydlení je minimalizace negativního dopadu na životní prostředí, podpora zdravého a kvalitního života obyvatel a zajištění dlouhodobé udržitelnosti pro budoucí generace. Zde jsou hlavní prvky udržitelného bydlení:</a:t>
            </a:r>
            <a:endParaRPr lang="cs-CZ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cs-CZ" sz="17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Ekologická udržitelnost:</a:t>
            </a:r>
            <a:r>
              <a:rPr lang="cs-CZ" sz="17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Zahrnuje opatření k ochraně životního prostředí. To zahrnuje snižování energetické náročnosti budov, využívání obnovitelných zdrojů energie, minimalizaci produkce odpadu, recyklaci a používání ekologicky šetrných stavebních materiálů.</a:t>
            </a:r>
            <a:endParaRPr lang="cs-CZ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cs-CZ" sz="17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Sociální udržitelnost:</a:t>
            </a:r>
            <a:r>
              <a:rPr lang="cs-CZ" sz="17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Zaměřuje se na zajištění spravedlivého přístupu k bydlení pro všechny. To zahrnuje dostupnost cenově dostupného bydlení, sociální inkluzi, vytváření bezpečných a zdravých bytových prostor pro obyvatele a podporu komunitního rozvoje.</a:t>
            </a:r>
            <a:endParaRPr lang="cs-CZ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cs-CZ" sz="17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Ekonomická udržitelnost:</a:t>
            </a:r>
            <a:r>
              <a:rPr lang="cs-CZ" sz="17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Zahrnuje způsoby, jak udržitelné bydlení může být ekonomicky efektivní. To může zahrnovat investice do energetické účinnosti, které snižují dlouhodobé náklady na energii, a podporu trhu s udržitelnými technologiemi a stavebními materiály.</a:t>
            </a:r>
            <a:endParaRPr lang="cs-CZ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cs-CZ" sz="1700" b="1" dirty="0">
                <a:solidFill>
                  <a:schemeClr val="tx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Zdraví a pohodlí:</a:t>
            </a:r>
            <a:r>
              <a:rPr lang="cs-CZ" sz="1700" dirty="0">
                <a:solidFill>
                  <a:schemeClr val="tx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cs-CZ" sz="17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Udržitelné bydlení se také snaží zajistit zdravé a komfortní bytové prostředí pro obyvatele. To zahrnuje dobré větrání, kvalitní izolaci, používání neškodných stavebních materiálů a minimalizaci rizikových faktorů pro zdraví.</a:t>
            </a:r>
            <a:endParaRPr lang="cs-CZ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cs-CZ" sz="1700" b="1" dirty="0">
                <a:solidFill>
                  <a:schemeClr val="tx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Doprava:</a:t>
            </a:r>
            <a:r>
              <a:rPr lang="cs-CZ" sz="1700" dirty="0">
                <a:solidFill>
                  <a:schemeClr val="tx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cs-CZ" sz="17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Udržitelné bydlení také bere v úvahu dopravu a její vliv na životní prostředí a kvalitu života. Preferuje umístění bydlení v blízkosti veřejné dopravy, chodcům a cyklistům přátelské oblasti a snižuje potřebu dlouhých </a:t>
            </a:r>
            <a:r>
              <a:rPr lang="cs-CZ" sz="1700" dirty="0" err="1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dojížděcích</a:t>
            </a:r>
            <a:r>
              <a:rPr lang="cs-CZ" sz="17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tras.</a:t>
            </a:r>
            <a:endParaRPr lang="cs-CZ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5238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24FCB0F-3A11-00AB-E10F-E8DA2E98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Udržitelné bydlení </a:t>
            </a:r>
            <a:r>
              <a:rPr lang="cs-CZ" sz="2400" dirty="0"/>
              <a:t>(dle mě)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7687E14-8240-A31A-3998-F48B4DC2B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KVALITNÍ SOUDOBÁ ARCHITEKTURA LIDSKÉHO MĚŘÍTKA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- IDEÁLNÍ POČET BYTŮ 16 &gt;&gt; cca 50 OBYVATEL DOMU = AUTOBUS. </a:t>
            </a:r>
          </a:p>
          <a:p>
            <a:pPr marL="0" indent="0">
              <a:buNone/>
            </a:pPr>
            <a:r>
              <a:rPr lang="cs-CZ" dirty="0"/>
              <a:t>Obyvatelé domu jsou schopni vytvořit komunitu, dohodnout se na chodu domu, respektovat se, znát se alespoň od vidění, zdravit se navzájem apod. ( samozřejmě záleží na jejich vůli, ochotě a sociální inteligenci)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- městský blok může být vytvořen cca 18-20 domy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9656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F3EE629-57B1-696A-5EE6-9FF8FDCAB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e vzduchu, Letecké snímkování, Pohled z ptačí perspektivy, Urbánní design&#10;&#10;Popis byl vytvořen automaticky">
            <a:extLst>
              <a:ext uri="{FF2B5EF4-FFF2-40B4-BE49-F238E27FC236}">
                <a16:creationId xmlns:a16="http://schemas.microsoft.com/office/drawing/2014/main" xmlns="" id="{391E8DB4-199C-D2BB-2C25-F2E034ADF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0" y="296862"/>
            <a:ext cx="11579960" cy="6264275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07C13B3A-100C-10C2-4511-767A01624348}"/>
              </a:ext>
            </a:extLst>
          </p:cNvPr>
          <p:cNvSpPr txBox="1"/>
          <p:nvPr/>
        </p:nvSpPr>
        <p:spPr>
          <a:xfrm>
            <a:off x="622883" y="5863797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b="1" dirty="0"/>
              <a:t>LITOMYŠL</a:t>
            </a:r>
          </a:p>
        </p:txBody>
      </p:sp>
    </p:spTree>
    <p:extLst>
      <p:ext uri="{BB962C8B-B14F-4D97-AF65-F5344CB8AC3E}">
        <p14:creationId xmlns:p14="http://schemas.microsoft.com/office/powerpoint/2010/main" val="4180171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29E809D-A914-8858-8946-690B9BC2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enku, obloha, budova, okno&#10;&#10;Popis byl vytvořen automaticky">
            <a:extLst>
              <a:ext uri="{FF2B5EF4-FFF2-40B4-BE49-F238E27FC236}">
                <a16:creationId xmlns:a16="http://schemas.microsoft.com/office/drawing/2014/main" xmlns="" id="{F9A3F675-8099-FC59-9EA3-719CABABC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97" y="179462"/>
            <a:ext cx="10981268" cy="6176963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FBEFACDB-5C03-159F-22C3-7F6B2E7654EF}"/>
              </a:ext>
            </a:extLst>
          </p:cNvPr>
          <p:cNvSpPr txBox="1"/>
          <p:nvPr/>
        </p:nvSpPr>
        <p:spPr>
          <a:xfrm rot="16200000">
            <a:off x="8708048" y="31237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URBANISMUS – LIDSKÉ MĚŘÍTKO. </a:t>
            </a:r>
          </a:p>
        </p:txBody>
      </p:sp>
    </p:spTree>
    <p:extLst>
      <p:ext uri="{BB962C8B-B14F-4D97-AF65-F5344CB8AC3E}">
        <p14:creationId xmlns:p14="http://schemas.microsoft.com/office/powerpoint/2010/main" val="1749001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A475154-39E6-DDF5-CBAA-4866DAEE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enku, tráva, dům, strom&#10;&#10;Popis byl vytvořen automaticky">
            <a:extLst>
              <a:ext uri="{FF2B5EF4-FFF2-40B4-BE49-F238E27FC236}">
                <a16:creationId xmlns:a16="http://schemas.microsoft.com/office/drawing/2014/main" xmlns="" id="{A29C6896-467A-07B8-7498-223AE2EE5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2" y="247650"/>
            <a:ext cx="10789356" cy="6069013"/>
          </a:xfrm>
        </p:spPr>
      </p:pic>
    </p:spTree>
    <p:extLst>
      <p:ext uri="{BB962C8B-B14F-4D97-AF65-F5344CB8AC3E}">
        <p14:creationId xmlns:p14="http://schemas.microsoft.com/office/powerpoint/2010/main" val="188826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962638F-5DA0-5948-2B49-023710AFA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enku, obloha, okno, Sousedství&#10;&#10;Popis byl vytvořen automaticky">
            <a:extLst>
              <a:ext uri="{FF2B5EF4-FFF2-40B4-BE49-F238E27FC236}">
                <a16:creationId xmlns:a16="http://schemas.microsoft.com/office/drawing/2014/main" xmlns="" id="{DC54D8CE-5C85-C5D4-1D06-B52E27812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265113"/>
            <a:ext cx="10515600" cy="5915025"/>
          </a:xfrm>
        </p:spPr>
      </p:pic>
    </p:spTree>
    <p:extLst>
      <p:ext uri="{BB962C8B-B14F-4D97-AF65-F5344CB8AC3E}">
        <p14:creationId xmlns:p14="http://schemas.microsoft.com/office/powerpoint/2010/main" val="2400153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F3EE629-57B1-696A-5EE6-9FF8FDCAB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e vzduchu, Letecké snímkování, Pohled z ptačí perspektivy, Urbánní design&#10;&#10;Popis byl vytvořen automaticky">
            <a:extLst>
              <a:ext uri="{FF2B5EF4-FFF2-40B4-BE49-F238E27FC236}">
                <a16:creationId xmlns:a16="http://schemas.microsoft.com/office/drawing/2014/main" xmlns="" id="{391E8DB4-199C-D2BB-2C25-F2E034ADF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0" y="296862"/>
            <a:ext cx="11579960" cy="6264275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07C13B3A-100C-10C2-4511-767A01624348}"/>
              </a:ext>
            </a:extLst>
          </p:cNvPr>
          <p:cNvSpPr txBox="1"/>
          <p:nvPr/>
        </p:nvSpPr>
        <p:spPr>
          <a:xfrm>
            <a:off x="622883" y="5863797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b="1" dirty="0"/>
              <a:t>LITOMYŠL</a:t>
            </a:r>
          </a:p>
        </p:txBody>
      </p:sp>
    </p:spTree>
    <p:extLst>
      <p:ext uri="{BB962C8B-B14F-4D97-AF65-F5344CB8AC3E}">
        <p14:creationId xmlns:p14="http://schemas.microsoft.com/office/powerpoint/2010/main" val="3788718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58909E7-FE97-DC4B-5897-63810076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enku, obloha, budova, okno&#10;&#10;Popis byl vytvořen automaticky">
            <a:extLst>
              <a:ext uri="{FF2B5EF4-FFF2-40B4-BE49-F238E27FC236}">
                <a16:creationId xmlns:a16="http://schemas.microsoft.com/office/drawing/2014/main" xmlns="" id="{8BA98462-A839-71FB-85CE-2131DA717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1" y="365125"/>
            <a:ext cx="10893777" cy="6127750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9E5A0DBF-F935-A7CD-8252-60065D4C1E94}"/>
              </a:ext>
            </a:extLst>
          </p:cNvPr>
          <p:cNvSpPr txBox="1"/>
          <p:nvPr/>
        </p:nvSpPr>
        <p:spPr>
          <a:xfrm rot="16200000">
            <a:off x="8683977" y="33110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NEGATIVNÍ PŘÍKLAD - NEURBANISMUS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4099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BDECAA4-CDBC-2FE3-56A9-479324E93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Udržitelné bydlení </a:t>
            </a:r>
            <a:r>
              <a:rPr lang="cs-CZ" sz="2400" dirty="0"/>
              <a:t>(dle mě)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1C8800D-09A0-7BF8-08FB-EB338A1DC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KVALITNÍ SOUDOBÁ ARCHITEKTURA LIDSKÉHO MĚŘÍTKA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BALKÓNY, TERASY, ZELENÉ STŘECHY</a:t>
            </a:r>
          </a:p>
          <a:p>
            <a:pPr marL="0" indent="0">
              <a:buNone/>
            </a:pPr>
            <a:r>
              <a:rPr lang="cs-CZ" dirty="0"/>
              <a:t>SPOLEČNÝ BAZÉN, SAUNA</a:t>
            </a:r>
          </a:p>
          <a:p>
            <a:pPr marL="0" indent="0">
              <a:buNone/>
            </a:pPr>
            <a:r>
              <a:rPr lang="cs-CZ" dirty="0"/>
              <a:t>PRACOVNÍ PROSTOR – DÍLNA, KANCELÁŘ</a:t>
            </a:r>
          </a:p>
          <a:p>
            <a:pPr marL="0" indent="0">
              <a:buNone/>
            </a:pPr>
            <a:r>
              <a:rPr lang="cs-CZ" dirty="0"/>
              <a:t>SPOLEČNÝ DVŮR = ZELEŇ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TECHNOLOGIE NENÍ VŠE. LEPŠÍ JE SAMOSPÁD NEŽ ČERPÁNÍ.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8145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04C7BE1-8871-1F5A-EF22-0D206343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enku, obloha, budova, Výšková budova&#10;&#10;Popis byl vytvořen automaticky">
            <a:extLst>
              <a:ext uri="{FF2B5EF4-FFF2-40B4-BE49-F238E27FC236}">
                <a16:creationId xmlns:a16="http://schemas.microsoft.com/office/drawing/2014/main" xmlns="" id="{ADB6DE8A-9622-CB19-92DE-B726F93E6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3" y="365125"/>
            <a:ext cx="10056416" cy="6033849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4760160F-9CE4-D1BB-9393-0F8B98D01291}"/>
              </a:ext>
            </a:extLst>
          </p:cNvPr>
          <p:cNvSpPr txBox="1"/>
          <p:nvPr/>
        </p:nvSpPr>
        <p:spPr>
          <a:xfrm rot="16200000">
            <a:off x="8121134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Kobe</a:t>
            </a:r>
            <a:r>
              <a:rPr lang="cs-CZ" dirty="0"/>
              <a:t>, Silo, Kodaň</a:t>
            </a:r>
          </a:p>
        </p:txBody>
      </p:sp>
    </p:spTree>
    <p:extLst>
      <p:ext uri="{BB962C8B-B14F-4D97-AF65-F5344CB8AC3E}">
        <p14:creationId xmlns:p14="http://schemas.microsoft.com/office/powerpoint/2010/main" val="131464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05AF349-9B96-9DD5-20C9-631F678F0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venku, budova, obloha, byt&#10;&#10;Popis byl vytvořen automaticky">
            <a:extLst>
              <a:ext uri="{FF2B5EF4-FFF2-40B4-BE49-F238E27FC236}">
                <a16:creationId xmlns:a16="http://schemas.microsoft.com/office/drawing/2014/main" xmlns="" id="{A32C965B-3789-1ECD-048C-9763D3764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212917" cy="6127750"/>
          </a:xfrm>
        </p:spPr>
      </p:pic>
    </p:spTree>
    <p:extLst>
      <p:ext uri="{BB962C8B-B14F-4D97-AF65-F5344CB8AC3E}">
        <p14:creationId xmlns:p14="http://schemas.microsoft.com/office/powerpoint/2010/main" val="1119694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F8776F5-B703-4FBA-917E-8CA4BB70E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37115013-A70C-455D-BFA1-A13F1387C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5" y="256374"/>
            <a:ext cx="11806760" cy="5811140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25618687-98AD-4C2E-8F72-DC2214138401}"/>
              </a:ext>
            </a:extLst>
          </p:cNvPr>
          <p:cNvSpPr txBox="1"/>
          <p:nvPr/>
        </p:nvSpPr>
        <p:spPr>
          <a:xfrm>
            <a:off x="6096000" y="6285705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Zmatek a </a:t>
            </a:r>
            <a:r>
              <a:rPr lang="cs-CZ" dirty="0" err="1"/>
              <a:t>disinterpretace</a:t>
            </a:r>
            <a:r>
              <a:rPr lang="cs-CZ" dirty="0"/>
              <a:t> pojmu – udržitelné bydlení</a:t>
            </a:r>
          </a:p>
        </p:txBody>
      </p:sp>
    </p:spTree>
    <p:extLst>
      <p:ext uri="{BB962C8B-B14F-4D97-AF65-F5344CB8AC3E}">
        <p14:creationId xmlns:p14="http://schemas.microsoft.com/office/powerpoint/2010/main" val="844708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D074E34-99DE-73CB-6CBC-9B4C90DE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Udržitelné bydlení = </a:t>
            </a:r>
            <a:r>
              <a:rPr lang="cs-CZ" b="1" dirty="0"/>
              <a:t>RESTART MYŠLENÍ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080C6EE-1107-594B-80C5-9281E1A79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574"/>
            <a:ext cx="10515600" cy="46333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UDRŽITELNÉ BYDLENÍ – JE NEZBYTNOST PŘEŽITÍ = ŽITÍ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TŘÍDIT ODPAD NESTAČÍ. ELEKTROMOBILITA NENÍ ZÁSADNÍ.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RODINNÉ DOMY V DNEŠNÍM POJETÍ JSOU MINULOSTÍ. (OBROVSKÝ LUXUS)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1 AUTO PRO RODINU. ( DĚLTE SE)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LEŤ NA DOVOLENOU JEDNOU ZA 5 LET.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USMÍVEJ SE NA SVĚT!  TO POMÁHÁ VŠEM </a:t>
            </a:r>
            <a:r>
              <a:rPr lang="cs-CZ" dirty="0">
                <a:sym typeface="Wingdings" panose="05000000000000000000" pitchFamily="2" charset="2"/>
              </a:rPr>
              <a:t>           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3977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92CD3EF-6D9C-141F-B3AC-A6C966798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Udržitelné bydlení </a:t>
            </a:r>
            <a:r>
              <a:rPr lang="cs-CZ" sz="2400" dirty="0"/>
              <a:t>(dle mě)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DD42484-CEAC-2685-52D2-4E1709CE6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DOBRÝ URBANISMUS je ZÁKLAD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- kvalitní (jasné) definování SOUKROMÉHO  a  VEŘEJNÉHO prostoru</a:t>
            </a:r>
          </a:p>
          <a:p>
            <a:pPr marL="0" indent="0">
              <a:buNone/>
            </a:pPr>
            <a:r>
              <a:rPr lang="cs-CZ" dirty="0"/>
              <a:t>- ULIČNÍ ČÁRA</a:t>
            </a:r>
          </a:p>
          <a:p>
            <a:pPr marL="0" indent="0">
              <a:buNone/>
            </a:pPr>
            <a:r>
              <a:rPr lang="cs-CZ" dirty="0"/>
              <a:t>- PODOBNÁ VÝŠKA ZÁSTAVBY ( do 4 – 6 podlaží, ideál)</a:t>
            </a:r>
          </a:p>
          <a:p>
            <a:pPr marL="0" indent="0">
              <a:buNone/>
            </a:pPr>
            <a:r>
              <a:rPr lang="cs-CZ" dirty="0"/>
              <a:t>- KOMPAKTNOST, KOMPAKTNÍ STRUKTURA</a:t>
            </a:r>
          </a:p>
          <a:p>
            <a:pPr marL="0" indent="0">
              <a:buNone/>
            </a:pPr>
            <a:r>
              <a:rPr lang="cs-CZ" dirty="0"/>
              <a:t>- UZAVŘENÝ BLOK ( inspirace v 19. století) - </a:t>
            </a:r>
            <a:r>
              <a:rPr lang="cs-CZ" sz="3200" dirty="0"/>
              <a:t>&gt;&gt; soukromý dvůr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1643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659A3E6-E5D9-C8A1-7A06-477ED93B2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Urbanistický potenciál Valašských Klobouk</a:t>
            </a:r>
          </a:p>
        </p:txBody>
      </p:sp>
      <p:pic>
        <p:nvPicPr>
          <p:cNvPr id="5" name="Zástupný obsah 4" descr="Obsah obrázku mapa, text&#10;&#10;Popis byl vytvořen automaticky">
            <a:extLst>
              <a:ext uri="{FF2B5EF4-FFF2-40B4-BE49-F238E27FC236}">
                <a16:creationId xmlns:a16="http://schemas.microsoft.com/office/drawing/2014/main" xmlns="" id="{EEAAC45A-2835-D2FA-826D-DEED569E9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1589515"/>
            <a:ext cx="6514863" cy="6449585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3AA79BB2-F7A5-3703-BAB9-A7EF1943E55A}"/>
              </a:ext>
            </a:extLst>
          </p:cNvPr>
          <p:cNvSpPr txBox="1"/>
          <p:nvPr/>
        </p:nvSpPr>
        <p:spPr>
          <a:xfrm rot="16200000">
            <a:off x="6355834" y="33776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Stávající struktura</a:t>
            </a:r>
          </a:p>
        </p:txBody>
      </p:sp>
    </p:spTree>
    <p:extLst>
      <p:ext uri="{BB962C8B-B14F-4D97-AF65-F5344CB8AC3E}">
        <p14:creationId xmlns:p14="http://schemas.microsoft.com/office/powerpoint/2010/main" val="2029357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, atlas, text, Plán&#10;&#10;Popis byl vytvořen automaticky">
            <a:extLst>
              <a:ext uri="{FF2B5EF4-FFF2-40B4-BE49-F238E27FC236}">
                <a16:creationId xmlns:a16="http://schemas.microsoft.com/office/drawing/2014/main" xmlns="" id="{388DE489-EFE3-C6BF-6DD9-DE7B1B456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365125"/>
            <a:ext cx="6341728" cy="6303602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8DDFD290-6513-E6D5-C42B-08C6CE185447}"/>
              </a:ext>
            </a:extLst>
          </p:cNvPr>
          <p:cNvSpPr txBox="1"/>
          <p:nvPr/>
        </p:nvSpPr>
        <p:spPr>
          <a:xfrm rot="16200000">
            <a:off x="6451600" y="33322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Ideální struktura</a:t>
            </a:r>
          </a:p>
        </p:txBody>
      </p:sp>
    </p:spTree>
    <p:extLst>
      <p:ext uri="{BB962C8B-B14F-4D97-AF65-F5344CB8AC3E}">
        <p14:creationId xmlns:p14="http://schemas.microsoft.com/office/powerpoint/2010/main" val="2387966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F7506F5-C209-17E8-4D8C-3296C47F8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Srovnání stávajícího stavu a „ideálního“</a:t>
            </a:r>
          </a:p>
        </p:txBody>
      </p:sp>
      <p:pic>
        <p:nvPicPr>
          <p:cNvPr id="5" name="Zástupný obsah 4" descr="Obsah obrázku mapa, text&#10;&#10;Popis byl vytvořen automaticky">
            <a:extLst>
              <a:ext uri="{FF2B5EF4-FFF2-40B4-BE49-F238E27FC236}">
                <a16:creationId xmlns:a16="http://schemas.microsoft.com/office/drawing/2014/main" xmlns="" id="{F8FA43E4-7629-01CF-9893-9C5A4523B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27225"/>
            <a:ext cx="5205240" cy="5153084"/>
          </a:xfrm>
        </p:spPr>
      </p:pic>
      <p:pic>
        <p:nvPicPr>
          <p:cNvPr id="7" name="Obrázek 6" descr="Obsah obrázku mapa, text, skica, kresba&#10;&#10;Popis byl vytvořen automaticky">
            <a:extLst>
              <a:ext uri="{FF2B5EF4-FFF2-40B4-BE49-F238E27FC236}">
                <a16:creationId xmlns:a16="http://schemas.microsoft.com/office/drawing/2014/main" xmlns="" id="{26FB5856-C587-11BF-9860-4793506B0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28" y="1927225"/>
            <a:ext cx="4881772" cy="486002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A029784C-A5CE-A866-849E-8F0EA6E209B6}"/>
              </a:ext>
            </a:extLst>
          </p:cNvPr>
          <p:cNvSpPr txBox="1"/>
          <p:nvPr/>
        </p:nvSpPr>
        <p:spPr>
          <a:xfrm>
            <a:off x="757106" y="1506022"/>
            <a:ext cx="10515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Stávající struktura                                                                           Ideální struktura  </a:t>
            </a:r>
          </a:p>
        </p:txBody>
      </p:sp>
    </p:spTree>
    <p:extLst>
      <p:ext uri="{BB962C8B-B14F-4D97-AF65-F5344CB8AC3E}">
        <p14:creationId xmlns:p14="http://schemas.microsoft.com/office/powerpoint/2010/main" val="1876445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1F4C21A-582E-9E10-85DC-FE301FE92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3332" y="266686"/>
            <a:ext cx="9144000" cy="2387600"/>
          </a:xfrm>
        </p:spPr>
        <p:txBody>
          <a:bodyPr/>
          <a:lstStyle/>
          <a:p>
            <a:pPr algn="ctr"/>
            <a:r>
              <a:rPr lang="cs-CZ" dirty="0"/>
              <a:t>Kladné příklady </a:t>
            </a:r>
            <a:r>
              <a:rPr lang="cs-CZ" sz="2400" dirty="0"/>
              <a:t>(dle mě)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xmlns="" id="{A7C617B2-6732-EAB0-BA96-6092E1F308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Malá obec </a:t>
            </a:r>
            <a:r>
              <a:rPr lang="cs-CZ" dirty="0" err="1"/>
              <a:t>Raťíškovice</a:t>
            </a:r>
            <a:r>
              <a:rPr lang="cs-CZ" dirty="0"/>
              <a:t>, Česká republika</a:t>
            </a:r>
          </a:p>
          <a:p>
            <a:r>
              <a:rPr lang="cs-CZ" dirty="0"/>
              <a:t>Velká obec Kodaň, Dánsko</a:t>
            </a:r>
          </a:p>
        </p:txBody>
      </p:sp>
    </p:spTree>
    <p:extLst>
      <p:ext uri="{BB962C8B-B14F-4D97-AF65-F5344CB8AC3E}">
        <p14:creationId xmlns:p14="http://schemas.microsoft.com/office/powerpoint/2010/main" val="379825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908A7B6-4E31-4318-9C02-A908998A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65864138-6B2A-409A-9F9F-83497E42D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1" y="281729"/>
            <a:ext cx="10999745" cy="6040230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E4A6C822-725B-4746-9FF2-05D98A35AC14}"/>
              </a:ext>
            </a:extLst>
          </p:cNvPr>
          <p:cNvSpPr txBox="1"/>
          <p:nvPr/>
        </p:nvSpPr>
        <p:spPr>
          <a:xfrm>
            <a:off x="1108816" y="5704600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</a:rPr>
              <a:t>RAŤÍŠKOVICE</a:t>
            </a:r>
          </a:p>
        </p:txBody>
      </p:sp>
    </p:spTree>
    <p:extLst>
      <p:ext uri="{BB962C8B-B14F-4D97-AF65-F5344CB8AC3E}">
        <p14:creationId xmlns:p14="http://schemas.microsoft.com/office/powerpoint/2010/main" val="11399248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619</Words>
  <Application>Microsoft Office PowerPoint</Application>
  <PresentationFormat>Širokoúhlá obrazovka</PresentationFormat>
  <Paragraphs>74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Segoe UI</vt:lpstr>
      <vt:lpstr>Times New Roman</vt:lpstr>
      <vt:lpstr>Wingdings</vt:lpstr>
      <vt:lpstr>Motiv Office</vt:lpstr>
      <vt:lpstr>Udržitelné bydlení v kontextu evropského města</vt:lpstr>
      <vt:lpstr>Udržitelné bydlení (dle legislativy, zvyklostí)</vt:lpstr>
      <vt:lpstr>Prezentace aplikace PowerPoint</vt:lpstr>
      <vt:lpstr>Udržitelné bydlení (dle mě)</vt:lpstr>
      <vt:lpstr>Urbanistický potenciál Valašských Klobouk</vt:lpstr>
      <vt:lpstr>Prezentace aplikace PowerPoint</vt:lpstr>
      <vt:lpstr>Srovnání stávajícího stavu a „ideálního“</vt:lpstr>
      <vt:lpstr>Kladné příklady (dle mě)</vt:lpstr>
      <vt:lpstr>Prezentace aplikace PowerPoint</vt:lpstr>
      <vt:lpstr>Obecní bytový dům, Raťíškovice autor: Létající inženýři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Udržitelné bydlení (dle mě)</vt:lpstr>
      <vt:lpstr>Udržitelné bydlení (dle mě)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Udržitelné bydlení (dle mě)</vt:lpstr>
      <vt:lpstr>Prezentace aplikace PowerPoint</vt:lpstr>
      <vt:lpstr>Prezentace aplikace PowerPoint</vt:lpstr>
      <vt:lpstr>Udržitelné bydlení = RESTART MYŠLENÍ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Udržitelné bydlení v kontextu evropského města</dc:title>
  <dc:creator>Tomáš Pavlovský</dc:creator>
  <cp:lastModifiedBy>Účet Microsoft</cp:lastModifiedBy>
  <cp:revision>7</cp:revision>
  <dcterms:created xsi:type="dcterms:W3CDTF">2023-09-11T14:21:13Z</dcterms:created>
  <dcterms:modified xsi:type="dcterms:W3CDTF">2023-09-12T13:58:44Z</dcterms:modified>
</cp:coreProperties>
</file>