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19"/>
  </p:notesMasterIdLst>
  <p:sldIdLst>
    <p:sldId id="400" r:id="rId3"/>
    <p:sldId id="431" r:id="rId4"/>
    <p:sldId id="402" r:id="rId5"/>
    <p:sldId id="423" r:id="rId6"/>
    <p:sldId id="262" r:id="rId7"/>
    <p:sldId id="427" r:id="rId8"/>
    <p:sldId id="447" r:id="rId9"/>
    <p:sldId id="446" r:id="rId10"/>
    <p:sldId id="422" r:id="rId11"/>
    <p:sldId id="442" r:id="rId12"/>
    <p:sldId id="443" r:id="rId13"/>
    <p:sldId id="444" r:id="rId14"/>
    <p:sldId id="445" r:id="rId15"/>
    <p:sldId id="448" r:id="rId16"/>
    <p:sldId id="263" r:id="rId17"/>
    <p:sldId id="41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ExtraBold" panose="020B0906030804020204" pitchFamily="34" charset="0"/>
      <p:bold r:id="rId28"/>
      <p:boldItalic r:id="rId29"/>
    </p:embeddedFont>
    <p:embeddedFont>
      <p:font typeface="Open Sans Light" panose="020B0306030504020204" pitchFamily="34" charset="0"/>
      <p:regular r:id="rId30"/>
      <p:italic r:id="rId3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B07C"/>
    <a:srgbClr val="21262E"/>
    <a:srgbClr val="A4203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46874-66B8-486B-B61F-6098D6C79A9E}" type="datetimeFigureOut">
              <a:rPr lang="cs-CZ" smtClean="0"/>
              <a:t>12.09.2023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9D8D1-1AB0-438E-AE5F-4443D2B998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26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6514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4980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5397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1886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4380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315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327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6419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B425A-59C9-4611-A87A-DA0DC6B6B52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34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883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906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2800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756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B425A-59C9-4611-A87A-DA0DC6B6B52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39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305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ection Header">
  <p:cSld name="2_Section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760443" y="2199056"/>
            <a:ext cx="104156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cap="none">
                <a:solidFill>
                  <a:schemeClr val="accent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1"/>
          </p:nvPr>
        </p:nvSpPr>
        <p:spPr>
          <a:xfrm>
            <a:off x="760443" y="4077073"/>
            <a:ext cx="1052013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A8B8C"/>
              </a:buClr>
              <a:buSzPts val="1800"/>
              <a:buNone/>
              <a:defRPr sz="1800">
                <a:solidFill>
                  <a:srgbClr val="8A8B8C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A8B8C"/>
              </a:buClr>
              <a:buSzPts val="1600"/>
              <a:buNone/>
              <a:defRPr sz="1600">
                <a:solidFill>
                  <a:srgbClr val="8A8B8C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54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>
            <a:spLocks noGrp="1"/>
          </p:cNvSpPr>
          <p:nvPr>
            <p:ph type="ctrTitle"/>
          </p:nvPr>
        </p:nvSpPr>
        <p:spPr>
          <a:xfrm>
            <a:off x="3428981" y="1500174"/>
            <a:ext cx="78486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subTitle" idx="1"/>
          </p:nvPr>
        </p:nvSpPr>
        <p:spPr>
          <a:xfrm>
            <a:off x="3428981" y="2886068"/>
            <a:ext cx="7810555" cy="90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A8B8C"/>
              </a:buClr>
              <a:buSzPts val="2800"/>
              <a:buNone/>
              <a:defRPr>
                <a:solidFill>
                  <a:srgbClr val="8A8B8C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A8B8C"/>
              </a:buClr>
              <a:buSzPts val="1800"/>
              <a:buNone/>
              <a:defRPr>
                <a:solidFill>
                  <a:srgbClr val="8A8B8C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A8B8C"/>
              </a:buClr>
              <a:buSzPts val="2000"/>
              <a:buNone/>
              <a:defRPr>
                <a:solidFill>
                  <a:srgbClr val="8A8B8C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A8B8C"/>
              </a:buClr>
              <a:buSzPts val="2000"/>
              <a:buNone/>
              <a:defRPr>
                <a:solidFill>
                  <a:srgbClr val="8A8B8C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A8B8C"/>
              </a:buClr>
              <a:buSzPts val="2000"/>
              <a:buNone/>
              <a:defRPr>
                <a:solidFill>
                  <a:srgbClr val="8A8B8C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A8B8C"/>
              </a:buClr>
              <a:buSzPts val="2000"/>
              <a:buNone/>
              <a:defRPr>
                <a:solidFill>
                  <a:srgbClr val="8A8B8C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A8B8C"/>
              </a:buClr>
              <a:buSzPts val="2000"/>
              <a:buNone/>
              <a:defRPr>
                <a:solidFill>
                  <a:srgbClr val="8A8B8C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A8B8C"/>
              </a:buClr>
              <a:buSzPts val="2000"/>
              <a:buNone/>
              <a:defRPr>
                <a:solidFill>
                  <a:srgbClr val="8A8B8C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ftr" idx="11"/>
          </p:nvPr>
        </p:nvSpPr>
        <p:spPr>
          <a:xfrm>
            <a:off x="3429000" y="614362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8737600" y="614362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31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>
            <a:spLocks noGrp="1"/>
          </p:cNvSpPr>
          <p:nvPr>
            <p:ph type="title"/>
          </p:nvPr>
        </p:nvSpPr>
        <p:spPr>
          <a:xfrm>
            <a:off x="3333731" y="3732258"/>
            <a:ext cx="789730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cap="none">
                <a:solidFill>
                  <a:schemeClr val="accent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1"/>
          </p:nvPr>
        </p:nvSpPr>
        <p:spPr>
          <a:xfrm>
            <a:off x="3333731" y="4569750"/>
            <a:ext cx="790580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A8B8C"/>
              </a:buClr>
              <a:buSzPts val="1800"/>
              <a:buNone/>
              <a:defRPr sz="1800">
                <a:solidFill>
                  <a:srgbClr val="8A8B8C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A8B8C"/>
              </a:buClr>
              <a:buSzPts val="1600"/>
              <a:buNone/>
              <a:defRPr sz="1600">
                <a:solidFill>
                  <a:srgbClr val="8A8B8C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756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>
            <a:spLocks noGrp="1"/>
          </p:cNvSpPr>
          <p:nvPr>
            <p:ph type="title"/>
          </p:nvPr>
        </p:nvSpPr>
        <p:spPr>
          <a:xfrm>
            <a:off x="609600" y="1098935"/>
            <a:ext cx="1101093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1"/>
          </p:nvPr>
        </p:nvSpPr>
        <p:spPr>
          <a:xfrm>
            <a:off x="3428982" y="1857365"/>
            <a:ext cx="390527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2"/>
          </p:nvPr>
        </p:nvSpPr>
        <p:spPr>
          <a:xfrm>
            <a:off x="7752462" y="1857365"/>
            <a:ext cx="3905277" cy="241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ftr" idx="11"/>
          </p:nvPr>
        </p:nvSpPr>
        <p:spPr>
          <a:xfrm>
            <a:off x="3429000" y="614362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sldNum" idx="12"/>
          </p:nvPr>
        </p:nvSpPr>
        <p:spPr>
          <a:xfrm>
            <a:off x="8737600" y="614362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162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>
            <a:spLocks noGrp="1"/>
          </p:cNvSpPr>
          <p:nvPr>
            <p:ph type="title"/>
          </p:nvPr>
        </p:nvSpPr>
        <p:spPr>
          <a:xfrm>
            <a:off x="609602" y="1071546"/>
            <a:ext cx="2438377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1"/>
          </p:nvPr>
        </p:nvSpPr>
        <p:spPr>
          <a:xfrm>
            <a:off x="3428981" y="0"/>
            <a:ext cx="876301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2"/>
          </p:nvPr>
        </p:nvSpPr>
        <p:spPr>
          <a:xfrm>
            <a:off x="609602" y="2214555"/>
            <a:ext cx="243837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ftr" idx="11"/>
          </p:nvPr>
        </p:nvSpPr>
        <p:spPr>
          <a:xfrm>
            <a:off x="3429000" y="614362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sldNum" idx="12"/>
          </p:nvPr>
        </p:nvSpPr>
        <p:spPr>
          <a:xfrm>
            <a:off x="8737600" y="614362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516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>
            <a:spLocks noGrp="1"/>
          </p:cNvSpPr>
          <p:nvPr>
            <p:ph type="title"/>
          </p:nvPr>
        </p:nvSpPr>
        <p:spPr>
          <a:xfrm>
            <a:off x="609602" y="1071546"/>
            <a:ext cx="2438377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body" idx="1"/>
          </p:nvPr>
        </p:nvSpPr>
        <p:spPr>
          <a:xfrm>
            <a:off x="3428981" y="1071546"/>
            <a:ext cx="8763019" cy="43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body" idx="2"/>
          </p:nvPr>
        </p:nvSpPr>
        <p:spPr>
          <a:xfrm>
            <a:off x="609602" y="2214555"/>
            <a:ext cx="243837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None/>
              <a:defRPr sz="14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3429000" y="614362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9E55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14362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31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1071546"/>
            <a:ext cx="2438377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609602" y="2214555"/>
            <a:ext cx="243837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None/>
              <a:defRPr sz="14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1" name="Google Shape;141;p32"/>
          <p:cNvSpPr>
            <a:spLocks noGrp="1"/>
          </p:cNvSpPr>
          <p:nvPr>
            <p:ph type="pic" idx="2"/>
          </p:nvPr>
        </p:nvSpPr>
        <p:spPr>
          <a:xfrm>
            <a:off x="3428981" y="1071546"/>
            <a:ext cx="87630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44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ftr" idx="11"/>
          </p:nvPr>
        </p:nvSpPr>
        <p:spPr>
          <a:xfrm>
            <a:off x="3429000" y="614362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ldNum" idx="12"/>
          </p:nvPr>
        </p:nvSpPr>
        <p:spPr>
          <a:xfrm>
            <a:off x="8737600" y="614362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68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title"/>
          </p:nvPr>
        </p:nvSpPr>
        <p:spPr>
          <a:xfrm>
            <a:off x="3428982" y="6143644"/>
            <a:ext cx="647704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3"/>
          <p:cNvSpPr>
            <a:spLocks noGrp="1"/>
          </p:cNvSpPr>
          <p:nvPr>
            <p:ph type="pic" idx="2"/>
          </p:nvPr>
        </p:nvSpPr>
        <p:spPr>
          <a:xfrm>
            <a:off x="1" y="1071546"/>
            <a:ext cx="121920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sldNum" idx="12"/>
          </p:nvPr>
        </p:nvSpPr>
        <p:spPr>
          <a:xfrm>
            <a:off x="10763251" y="6143626"/>
            <a:ext cx="8191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636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>
            <a:spLocks noGrp="1"/>
          </p:cNvSpPr>
          <p:nvPr>
            <p:ph type="pic" idx="2"/>
          </p:nvPr>
        </p:nvSpPr>
        <p:spPr>
          <a:xfrm>
            <a:off x="1" y="1"/>
            <a:ext cx="121920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title"/>
          </p:nvPr>
        </p:nvSpPr>
        <p:spPr>
          <a:xfrm>
            <a:off x="623392" y="6143644"/>
            <a:ext cx="647704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25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Section Header">
  <p:cSld name="8_Section Head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80633" y="-1323975"/>
            <a:ext cx="15187084" cy="849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5"/>
          <p:cNvSpPr txBox="1"/>
          <p:nvPr/>
        </p:nvSpPr>
        <p:spPr>
          <a:xfrm>
            <a:off x="719667" y="4017963"/>
            <a:ext cx="355176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www.fbadvokati.cz</a:t>
            </a:r>
            <a:endParaRPr sz="1600" b="1" cap="non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4" name="Google Shape;154;p35" descr="IQS_positive_RGB.eps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667" y="922338"/>
            <a:ext cx="4095751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5"/>
          <p:cNvSpPr txBox="1">
            <a:spLocks noGrp="1"/>
          </p:cNvSpPr>
          <p:nvPr>
            <p:ph type="title"/>
          </p:nvPr>
        </p:nvSpPr>
        <p:spPr>
          <a:xfrm>
            <a:off x="719403" y="2564905"/>
            <a:ext cx="3744416" cy="27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01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807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ss">
  <p:cSld name="ss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74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56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63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69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99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>
            <a:spLocks noGrp="1"/>
          </p:cNvSpPr>
          <p:nvPr>
            <p:ph type="title"/>
          </p:nvPr>
        </p:nvSpPr>
        <p:spPr>
          <a:xfrm>
            <a:off x="719403" y="2204865"/>
            <a:ext cx="104156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719403" y="4005065"/>
            <a:ext cx="1042412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A8B8C"/>
              </a:buClr>
              <a:buSzPts val="1800"/>
              <a:buNone/>
              <a:defRPr sz="1800">
                <a:solidFill>
                  <a:srgbClr val="8A8B8C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A8B8C"/>
              </a:buClr>
              <a:buSzPts val="1600"/>
              <a:buNone/>
              <a:defRPr sz="1600">
                <a:solidFill>
                  <a:srgbClr val="8A8B8C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54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Section Header">
  <p:cSld name="6_Section 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2" descr="IQS_positive_RGB.eps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67" y="1193800"/>
            <a:ext cx="5420784" cy="11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2"/>
          <p:cNvSpPr txBox="1">
            <a:spLocks noGrp="1"/>
          </p:cNvSpPr>
          <p:nvPr>
            <p:ph type="title"/>
          </p:nvPr>
        </p:nvSpPr>
        <p:spPr>
          <a:xfrm>
            <a:off x="719403" y="2527736"/>
            <a:ext cx="864096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88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Section Header">
  <p:cSld name="9_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3" descr="IQS_positive_RGB.eps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67" y="1196975"/>
            <a:ext cx="5420784" cy="11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719403" y="2527736"/>
            <a:ext cx="864096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12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030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609600" y="1098550"/>
            <a:ext cx="10972800" cy="554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body" idx="1"/>
          </p:nvPr>
        </p:nvSpPr>
        <p:spPr>
          <a:xfrm>
            <a:off x="3429001" y="2082800"/>
            <a:ext cx="7810500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ftr" idx="11"/>
          </p:nvPr>
        </p:nvSpPr>
        <p:spPr>
          <a:xfrm>
            <a:off x="3429000" y="614362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sldNum" idx="12"/>
          </p:nvPr>
        </p:nvSpPr>
        <p:spPr>
          <a:xfrm>
            <a:off x="8737600" y="614362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89" name="Google Shape;89;p9" descr="IQS_positive_RGB.eps"/>
          <p:cNvPicPr preferRelativeResize="0"/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67" y="6100763"/>
            <a:ext cx="1907117" cy="398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3481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9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837481" y="1697808"/>
            <a:ext cx="10894169" cy="413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lvl="1">
              <a:lnSpc>
                <a:spcPct val="114000"/>
              </a:lnSpc>
              <a:spcBef>
                <a:spcPts val="600"/>
              </a:spcBef>
              <a:buSzPts val="2400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Demografické  a socioekonomické změny (migrace, stárnutí ob., změna – jako fenomén,)</a:t>
            </a:r>
          </a:p>
          <a:p>
            <a:pPr marL="800100" lvl="1">
              <a:lnSpc>
                <a:spcPct val="114000"/>
              </a:lnSpc>
              <a:spcBef>
                <a:spcPts val="600"/>
              </a:spcBef>
              <a:buSzPts val="2400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Bytová krize, zdlouhavost správních řízení a územního plánování bez vývoje</a:t>
            </a:r>
          </a:p>
          <a:p>
            <a:pPr marL="800100" lvl="1">
              <a:lnSpc>
                <a:spcPct val="114000"/>
              </a:lnSpc>
              <a:spcBef>
                <a:spcPts val="600"/>
              </a:spcBef>
              <a:buSzPts val="2400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Nedostatek zdrojů na veřejnou infrastrukturu a vybavenost a investice města, problematické nastavení RUD, zejména v dynamicky se rozvíjejících lokalitách</a:t>
            </a:r>
          </a:p>
          <a:p>
            <a:pPr marL="800100" lvl="1">
              <a:lnSpc>
                <a:spcPct val="114000"/>
              </a:lnSpc>
              <a:spcBef>
                <a:spcPts val="600"/>
              </a:spcBef>
              <a:buSzPts val="2400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</a:t>
            </a:r>
            <a:r>
              <a:rPr lang="cs-CZ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Deal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ESG, energetická krize, nový stavební zákon</a:t>
            </a:r>
          </a:p>
          <a:p>
            <a:pPr marL="457200" lvl="1" indent="0">
              <a:lnSpc>
                <a:spcPct val="114000"/>
              </a:lnSpc>
              <a:spcBef>
                <a:spcPts val="600"/>
              </a:spcBef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SzPts val="2400"/>
              <a:buNone/>
            </a:pPr>
            <a:r>
              <a:rPr lang="cs-CZ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rozdíl od plánování v růstových regionech, kde se rozdělují zisky, se ve smršťujících se regionech rozdělují ztráty (</a:t>
            </a:r>
            <a:r>
              <a:rPr lang="cs-CZ" sz="1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Hospers</a:t>
            </a:r>
            <a:r>
              <a:rPr lang="cs-CZ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2014).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Char char="•"/>
            </a:pP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551052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B07C"/>
              </a:buClr>
              <a:buSzPts val="4000"/>
              <a:buFont typeface="Open Sans Light"/>
              <a:buNone/>
            </a:pPr>
            <a:r>
              <a:rPr lang="cs-CZ" sz="4000" dirty="0">
                <a:solidFill>
                  <a:srgbClr val="C2B0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Kontext &amp; trendy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oogle Shape;172;p3">
            <a:extLst>
              <a:ext uri="{FF2B5EF4-FFF2-40B4-BE49-F238E27FC236}">
                <a16:creationId xmlns:a16="http://schemas.microsoft.com/office/drawing/2014/main" id="{36A24DE9-52AE-09F4-C07F-A3955ABB63B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36" y="5988391"/>
            <a:ext cx="1615207" cy="470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838200" y="1769470"/>
            <a:ext cx="10515600" cy="39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1039221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cs-CZ" sz="4000" b="0" i="0" u="none" strike="noStrike" dirty="0">
                <a:solidFill>
                  <a:srgbClr val="C2B0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Potenciál měst a jeho změny s ohledem na vývoj ekonomiky města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6CCD64-FF5C-7030-8BB3-69ADB445FB9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948C3C-361A-899E-C307-07E0AE5F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511"/>
            <a:ext cx="5884863" cy="41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260BDC2-5537-4048-D0D6-F5DCD44B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69" y="2266511"/>
            <a:ext cx="5884862" cy="41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86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838200" y="1769470"/>
            <a:ext cx="10515600" cy="39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1039221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cs-CZ" sz="4000" b="0" i="0" u="none" strike="noStrike" dirty="0">
                <a:solidFill>
                  <a:srgbClr val="C2B0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Potenciál měst a jeho změny s ohledem na vývoj ekonomiky města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6CCD64-FF5C-7030-8BB3-69ADB445FB9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CF3C02-1FB8-5811-4E27-71E74A10B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70367"/>
            <a:ext cx="5629275" cy="398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504CEDC-1BBE-CAE1-D196-D19961A53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570367"/>
            <a:ext cx="5616575" cy="397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16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838200" y="1769470"/>
            <a:ext cx="10515600" cy="39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1039221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cs-CZ" sz="4000" b="0" i="0" u="none" strike="noStrike" dirty="0">
                <a:solidFill>
                  <a:srgbClr val="C2B0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Potenciál měst a jeho změny s ohledem na vývoj ekonomiky města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6CCD64-FF5C-7030-8BB3-69ADB445FB9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CBB759C-0FFF-39F4-3BE9-72C1AF01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6" y="2297703"/>
            <a:ext cx="5855394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64FF5CF-53BA-B633-FF41-25A743631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2297702"/>
            <a:ext cx="5855394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572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838200" y="1769470"/>
            <a:ext cx="10515600" cy="39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1039221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cs-CZ" sz="4000" b="0" i="0" u="none" strike="noStrike" dirty="0">
                <a:solidFill>
                  <a:srgbClr val="C2B0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Potenciál měst a jeho změny s ohledem na vývoj ekonomiky města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6CCD64-FF5C-7030-8BB3-69ADB445FB9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47BFBBE-B527-BADA-6BBC-951947356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86" y="2459593"/>
            <a:ext cx="5330428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B05952A-235E-FDF4-DBCF-9C0930A2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386" y="1509714"/>
            <a:ext cx="3499227" cy="245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366F16E-943B-1CD4-D07A-EA94F712D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386" y="4214374"/>
            <a:ext cx="3509475" cy="245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178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838200" y="1769470"/>
            <a:ext cx="10515600" cy="39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1039221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cs-CZ" sz="4000" b="0" i="0" u="none" strike="noStrike" dirty="0">
                <a:solidFill>
                  <a:srgbClr val="C2B0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Potenciál měst a jeho změny s ohledem na vývoj ekonomiky města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6CCD64-FF5C-7030-8BB3-69ADB445FB9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pic>
        <p:nvPicPr>
          <p:cNvPr id="4" name="Obrázek 3" descr="Obsah obrázku text, mapa, snímek obrazovky&#10;&#10;Popis byl vytvořen automaticky">
            <a:extLst>
              <a:ext uri="{FF2B5EF4-FFF2-40B4-BE49-F238E27FC236}">
                <a16:creationId xmlns:a16="http://schemas.microsoft.com/office/drawing/2014/main" id="{64B8C9E1-D947-C11F-3FA9-34BEA5041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0" y="1821364"/>
            <a:ext cx="11572875" cy="50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9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838200" y="1769470"/>
            <a:ext cx="10515600" cy="39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1039221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cs-CZ" sz="4000" b="0" i="0" u="none" strike="noStrike" dirty="0">
                <a:solidFill>
                  <a:srgbClr val="C2B0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Potenciál měst a jeho změny s ohledem na vývoj ekonomiky města – developerské projekty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307A6F-4EDE-06C5-8A15-C9439271A2D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46" y="2172630"/>
            <a:ext cx="7703084" cy="3815761"/>
          </a:xfrm>
          <a:prstGeom prst="rect">
            <a:avLst/>
          </a:prstGeom>
        </p:spPr>
      </p:pic>
      <p:sp>
        <p:nvSpPr>
          <p:cNvPr id="4" name="Google Shape;63;p14">
            <a:extLst>
              <a:ext uri="{FF2B5EF4-FFF2-40B4-BE49-F238E27FC236}">
                <a16:creationId xmlns:a16="http://schemas.microsoft.com/office/drawing/2014/main" id="{B3173CCE-85BE-4F6C-34A1-8F1ADB94F4AE}"/>
              </a:ext>
            </a:extLst>
          </p:cNvPr>
          <p:cNvSpPr txBox="1"/>
          <p:nvPr/>
        </p:nvSpPr>
        <p:spPr>
          <a:xfrm>
            <a:off x="640238" y="2172630"/>
            <a:ext cx="2898046" cy="4408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SemiBold"/>
              </a:rPr>
              <a:t>A tak můžeme kvantifikovat jakékoliv rozhodnutí na 10 až 50 let. </a:t>
            </a:r>
          </a:p>
          <a:p>
            <a:pPr marL="285750" lvl="0" indent="-2857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SemiBold"/>
              </a:rPr>
              <a:t>Můžeme koordinovat vývoj města s ohledem na investiční rozvoj privátního developmentu. Pohrát si </a:t>
            </a:r>
            <a:br>
              <a:rPr lang="cs-CZ" sz="14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SemiBold"/>
              </a:rPr>
            </a:br>
            <a:r>
              <a:rPr lang="cs-CZ" sz="14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SemiBold"/>
              </a:rPr>
              <a:t>s ekonomickými efekty různých variant.</a:t>
            </a:r>
          </a:p>
          <a:p>
            <a:pPr marL="285750" lvl="0" indent="-2857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SemiBold"/>
              </a:rPr>
              <a:t>Každé město a každá samospráva tak bude vědět, co chce, co je udržitelné a co naopak likvidační.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3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3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3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SemiBold"/>
            </a:endParaRPr>
          </a:p>
        </p:txBody>
      </p:sp>
      <p:pic>
        <p:nvPicPr>
          <p:cNvPr id="5" name="Google Shape;172;p3">
            <a:extLst>
              <a:ext uri="{FF2B5EF4-FFF2-40B4-BE49-F238E27FC236}">
                <a16:creationId xmlns:a16="http://schemas.microsoft.com/office/drawing/2014/main" id="{5DE1F0A9-E20D-51DA-C2C2-405AC73F05F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36" y="5988391"/>
            <a:ext cx="1615207" cy="470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00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838200" y="1769470"/>
            <a:ext cx="10515600" cy="39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1039221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cs-CZ" sz="4000" b="0" i="0" u="none" strike="noStrike" dirty="0">
                <a:solidFill>
                  <a:srgbClr val="C2B0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Potenciál měst a jeho změny s ohledem na vývoj ekonomiky města – developerské projekty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BD2D79-D5EF-8E12-74D5-DCEE90F77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17" y="2308412"/>
            <a:ext cx="5968283" cy="41913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56C98B3-AA58-D7AD-2745-E0F5CB2C7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4" y="2308413"/>
            <a:ext cx="5968284" cy="41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573133" y="1126320"/>
            <a:ext cx="10894169" cy="413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>
              <a:lnSpc>
                <a:spcPct val="114000"/>
              </a:lnSpc>
              <a:spcBef>
                <a:spcPts val="600"/>
              </a:spcBef>
              <a:buSzPts val="2400"/>
              <a:buNone/>
            </a:pPr>
            <a:r>
              <a:rPr lang="cs-CZ" sz="1200" i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Bytová výstavba dle intenzity a urbanistické struktury indikuje dva základní parametry města. Samozřejmě jeho stávající </a:t>
            </a:r>
            <a:r>
              <a:rPr lang="cs-CZ" sz="1200" b="1" i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atraktivitu</a:t>
            </a:r>
            <a:r>
              <a:rPr lang="cs-CZ" sz="1200" i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, a to na jednotlivých pilířích udržitelného rozvoje (environmentální, ekonomický, sociální, kulturní) a jednak jeho </a:t>
            </a:r>
            <a:r>
              <a:rPr lang="cs-CZ" sz="1200" b="1" i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potenciál</a:t>
            </a:r>
            <a:r>
              <a:rPr lang="cs-CZ" sz="1200" i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pro budoucí vývoj. Není přitom pravda, že se jedná vždy o přímou úměru. Mnohé z obcí, které nyní vykazují pozitivní atraktivitu se nedočkají zvyšujícího se potenciálu v budoucím vývoji.</a:t>
            </a:r>
            <a:endParaRPr lang="cs-CZ" sz="18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14000"/>
              </a:lnSpc>
              <a:spcBef>
                <a:spcPts val="600"/>
              </a:spcBef>
              <a:buClr>
                <a:schemeClr val="dk1"/>
              </a:buClr>
              <a:buSzPts val="2400"/>
              <a:buChar char="•"/>
            </a:pP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Typické problémy a potřeby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1028700" lvl="1" indent="-457200">
              <a:lnSpc>
                <a:spcPct val="114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Smršťování měst ( </a:t>
            </a:r>
            <a:r>
              <a:rPr lang="cs-CZ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shrinking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cities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) drahé město bez lidí</a:t>
            </a:r>
          </a:p>
          <a:p>
            <a:pPr marL="1028700" lvl="1" indent="-457200">
              <a:lnSpc>
                <a:spcPct val="114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Suburbanizace  a „zdánlivě“ posilující obce či města</a:t>
            </a:r>
          </a:p>
          <a:p>
            <a:pPr marL="1028700" lvl="1" indent="-457200">
              <a:lnSpc>
                <a:spcPct val="114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Stabilizovaná města s tikající bombou sociální degradace prostředí</a:t>
            </a:r>
          </a:p>
          <a:p>
            <a:pPr marL="1028700" lvl="1" indent="-457200">
              <a:lnSpc>
                <a:spcPct val="114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Výjimečná města, komu patří ? Aneb „když Pražáci obsluhují Pražáky“</a:t>
            </a:r>
          </a:p>
          <a:p>
            <a:pPr marL="1028700" lvl="1" indent="-457200">
              <a:lnSpc>
                <a:spcPct val="114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Brownfield, příležitost nebo riziko?</a:t>
            </a:r>
          </a:p>
          <a:p>
            <a:pPr marL="1028700" lvl="1" indent="-457200">
              <a:lnSpc>
                <a:spcPct val="114000"/>
              </a:lnSpc>
              <a:spcBef>
                <a:spcPts val="600"/>
              </a:spcBef>
              <a:buFont typeface="+mj-lt"/>
              <a:buAutoNum type="arabicParenR"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>
              <a:lnSpc>
                <a:spcPct val="114000"/>
              </a:lnSpc>
              <a:spcBef>
                <a:spcPts val="600"/>
              </a:spcBef>
              <a:buSzPts val="2400"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Řada podob 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spolupráce mezi městy a investory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Příklad: fenomén „zásad o spolupráci s investory“ a investičních smluv. 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Iniciativa „Udržitelné investice do měst“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spojení ekonomického a právního know-how. 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Char char="•"/>
            </a:pP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551052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B07C"/>
              </a:buClr>
              <a:buSzPts val="4000"/>
              <a:buFont typeface="Open Sans Light"/>
              <a:buNone/>
            </a:pPr>
            <a:r>
              <a:rPr lang="cs-CZ" sz="4000" dirty="0">
                <a:solidFill>
                  <a:srgbClr val="C2B0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Kontext &amp; trendy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oogle Shape;172;p3">
            <a:extLst>
              <a:ext uri="{FF2B5EF4-FFF2-40B4-BE49-F238E27FC236}">
                <a16:creationId xmlns:a16="http://schemas.microsoft.com/office/drawing/2014/main" id="{6A693678-B870-1BC7-0F7E-52F45D7ED58D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36" y="5988391"/>
            <a:ext cx="1615207" cy="470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474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9E7E4-44D1-23A6-1CA0-8F614290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2204865"/>
            <a:ext cx="10415620" cy="1661993"/>
          </a:xfrm>
        </p:spPr>
        <p:txBody>
          <a:bodyPr/>
          <a:lstStyle/>
          <a:p>
            <a:r>
              <a:rPr lang="cs-CZ" dirty="0">
                <a:latin typeface="Open Sans "/>
              </a:rPr>
              <a:t>EKONOMICKÉ</a:t>
            </a:r>
            <a:br>
              <a:rPr lang="cs-CZ" dirty="0">
                <a:latin typeface="Open Sans "/>
              </a:rPr>
            </a:br>
            <a:r>
              <a:rPr lang="cs-CZ" dirty="0">
                <a:latin typeface="Open Sans "/>
              </a:rPr>
              <a:t>ANALÝZY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DD5F1A-D63D-0E70-D84B-21C9C8B2B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582" y="4005065"/>
            <a:ext cx="10397292" cy="507831"/>
          </a:xfrm>
        </p:spPr>
        <p:txBody>
          <a:bodyPr/>
          <a:lstStyle/>
          <a:p>
            <a:r>
              <a:rPr lang="cs-CZ" dirty="0"/>
              <a:t>Zjištění problémů a potřeb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BD7EA8-19A7-B2FB-8799-7A723713A6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r="25006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4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838200" y="1135808"/>
            <a:ext cx="10515600" cy="413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600"/>
              </a:spcBef>
              <a:buClr>
                <a:schemeClr val="dk1"/>
              </a:buClr>
              <a:buSzPts val="2400"/>
              <a:buChar char="•"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Cílem předložit maximum informací, závěrů z analýz, pohledů, ale i pocitů, které jsou v daném městě k dispozici. Podstatou není okamžitě najít řešení. Základním posláním je identifikovat a kvantifikovat skutečné potřeby města jak jsou zažité a vnímané vedením města a jeho středním managmentem. Tyto informace doplnit jasnou ekonomickou analýzou a statistickými daty a následně identifikovat 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skutečný cíl pro zvýšení prosperity města. 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plnění tohoto cíle pak navrhnout 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vhodné ekonomické a právní nástroje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lvl="0" indent="-342900" algn="l" rtl="0">
              <a:lnSpc>
                <a:spcPct val="114000"/>
              </a:lnSpc>
              <a:spcBef>
                <a:spcPts val="1800"/>
              </a:spcBef>
              <a:buClr>
                <a:schemeClr val="dk1"/>
              </a:buClr>
              <a:buSzPts val="2400"/>
              <a:buChar char="•"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Průběh strategického dialogu: </a:t>
            </a:r>
          </a:p>
          <a:p>
            <a:pPr marL="800100" lvl="1">
              <a:lnSpc>
                <a:spcPct val="114000"/>
              </a:lnSpc>
              <a:spcBef>
                <a:spcPts val="600"/>
              </a:spcBef>
              <a:buSzPts val="2400"/>
            </a:pP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Strukturovaná diskuse s vedením města a vedením vybraných odborů</a:t>
            </a:r>
            <a:endParaRPr lang="cs-CZ" sz="14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>
              <a:lnSpc>
                <a:spcPct val="114000"/>
              </a:lnSpc>
              <a:spcBef>
                <a:spcPts val="600"/>
              </a:spcBef>
              <a:buSzPts val="2400"/>
            </a:pP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Analýza dat a využívaných právních nástrojů</a:t>
            </a:r>
          </a:p>
          <a:p>
            <a:pPr marL="800100" lvl="1">
              <a:lnSpc>
                <a:spcPct val="114000"/>
              </a:lnSpc>
              <a:spcBef>
                <a:spcPts val="600"/>
              </a:spcBef>
              <a:buSzPts val="2400"/>
            </a:pP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Konfrontace dat s pohledem vedení města</a:t>
            </a:r>
            <a:endParaRPr lang="cs-CZ" sz="14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>
              <a:lnSpc>
                <a:spcPct val="114000"/>
              </a:lnSpc>
              <a:spcBef>
                <a:spcPts val="600"/>
              </a:spcBef>
              <a:buSzPts val="2400"/>
            </a:pP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Ekonomická a právní analýza závěrů a formulace doporučení</a:t>
            </a: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>
              <a:lnSpc>
                <a:spcPct val="114000"/>
              </a:lnSpc>
              <a:spcBef>
                <a:spcPts val="1800"/>
              </a:spcBef>
              <a:buSzPts val="2400"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Základní zjištění a zhodnocení procesů, nástrojů, doporučení pro město, jak dosáhnout jeho cílů  - WORKSHOP!</a:t>
            </a: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551052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B07C"/>
              </a:buClr>
              <a:buSzPts val="4000"/>
              <a:buFont typeface="Open Sans Light"/>
              <a:buNone/>
            </a:pPr>
            <a:r>
              <a:rPr lang="cs-CZ" sz="4000" dirty="0">
                <a:solidFill>
                  <a:srgbClr val="C2B0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Co je Strategický dialog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oogle Shape;172;p3">
            <a:extLst>
              <a:ext uri="{FF2B5EF4-FFF2-40B4-BE49-F238E27FC236}">
                <a16:creationId xmlns:a16="http://schemas.microsoft.com/office/drawing/2014/main" id="{9B7BEF63-FC24-F69C-E176-46615CFE3011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36" y="5988391"/>
            <a:ext cx="1615207" cy="470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>
            <a:spLocks noGrp="1"/>
          </p:cNvSpPr>
          <p:nvPr>
            <p:ph type="body" idx="1"/>
          </p:nvPr>
        </p:nvSpPr>
        <p:spPr>
          <a:xfrm>
            <a:off x="838200" y="1769470"/>
            <a:ext cx="10515600" cy="39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SzPts val="240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Bef>
                <a:spcPts val="0"/>
              </a:spcBef>
              <a:buSzPts val="2400"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obrázek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842581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cs-CZ" sz="4000" b="0" i="0" u="none" strike="noStrike" dirty="0">
                <a:solidFill>
                  <a:srgbClr val="C2B07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URBÁNNÍ EKONOMIKA 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14C7E4-C6AA-03A4-260A-248CFE072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423" y="1659579"/>
            <a:ext cx="2903039" cy="21193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C51DCE-9000-53E5-824B-8BDD51D28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66" y="1672442"/>
            <a:ext cx="4142014" cy="21193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65BDCA-DE5E-FFF1-E34D-B4B04DE35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36" y="1672442"/>
            <a:ext cx="3359230" cy="2093605"/>
          </a:xfrm>
          <a:prstGeom prst="rect">
            <a:avLst/>
          </a:prstGeom>
        </p:spPr>
      </p:pic>
      <p:sp>
        <p:nvSpPr>
          <p:cNvPr id="9" name="Google Shape;174;p3">
            <a:extLst>
              <a:ext uri="{FF2B5EF4-FFF2-40B4-BE49-F238E27FC236}">
                <a16:creationId xmlns:a16="http://schemas.microsoft.com/office/drawing/2014/main" id="{79AFF911-B7BC-C07C-04E3-3392E588915A}"/>
              </a:ext>
            </a:extLst>
          </p:cNvPr>
          <p:cNvSpPr txBox="1">
            <a:spLocks/>
          </p:cNvSpPr>
          <p:nvPr/>
        </p:nvSpPr>
        <p:spPr>
          <a:xfrm>
            <a:off x="297349" y="3875938"/>
            <a:ext cx="3693625" cy="2224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hustota obyvatel se zde pohybuje v rozmezí </a:t>
            </a: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 – 35 ob/ha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 RUD </a:t>
            </a: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 ha</a:t>
            </a: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     3 750 000 </a:t>
            </a:r>
            <a:r>
              <a:rPr lang="cs-CZ" sz="1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(250ob)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 SD	     127 000  </a:t>
            </a:r>
            <a:r>
              <a:rPr lang="cs-CZ" sz="1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(80RD)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investiční          610 000  </a:t>
            </a:r>
            <a:r>
              <a:rPr lang="cs-CZ" sz="1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(0,5rok)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provozní	     580 000  </a:t>
            </a:r>
            <a:r>
              <a:rPr lang="cs-CZ" sz="1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(rok)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</a:t>
            </a:r>
            <a:r>
              <a:rPr lang="cs-CZ" sz="14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celk</a:t>
            </a: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prim.     1 125 000  </a:t>
            </a:r>
            <a:r>
              <a:rPr lang="cs-CZ" sz="1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(0,3 ze z)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i="1" kern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sekundární	škola, VP, zeleň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 - náklady                  </a:t>
            </a: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1 562 000,-Kč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b="1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Realita (60 % RUD)                 </a:t>
            </a:r>
            <a:r>
              <a:rPr lang="cs-CZ" sz="1400" b="1" kern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62 000,-Kč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b="1" kern="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248Kč/ob/rok</a:t>
            </a:r>
          </a:p>
        </p:txBody>
      </p:sp>
      <p:sp>
        <p:nvSpPr>
          <p:cNvPr id="13" name="Google Shape;174;p3">
            <a:extLst>
              <a:ext uri="{FF2B5EF4-FFF2-40B4-BE49-F238E27FC236}">
                <a16:creationId xmlns:a16="http://schemas.microsoft.com/office/drawing/2014/main" id="{3CCB76C8-92F2-BF89-D6E1-5EAC6D34A16A}"/>
              </a:ext>
            </a:extLst>
          </p:cNvPr>
          <p:cNvSpPr txBox="1">
            <a:spLocks/>
          </p:cNvSpPr>
          <p:nvPr/>
        </p:nvSpPr>
        <p:spPr>
          <a:xfrm>
            <a:off x="3990974" y="3928489"/>
            <a:ext cx="4309706" cy="244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hustota obyvatel se zde pohybuje v rozmezí </a:t>
            </a: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 – 60 ob/ha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 RUD </a:t>
            </a: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 ha)              </a:t>
            </a: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6 000 000    (400ob)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 SD	              195 000    (130RD)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investiční                   930 000    (0,5rok)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provozní	              700 000    (rok)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</a:t>
            </a:r>
            <a:r>
              <a:rPr lang="cs-CZ" sz="14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celk</a:t>
            </a: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prim.              1 800 000    (0,3)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i="1" kern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sekundární	škola, VP, zeleň, hřiště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 - náklady                                </a:t>
            </a: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2 765 000,-Kč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Realita (60 %)                                      </a:t>
            </a:r>
            <a:r>
              <a:rPr lang="cs-CZ" sz="1400" b="1" kern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365 000,-Kč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b="1" kern="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912Kč/ob/rok </a:t>
            </a:r>
          </a:p>
        </p:txBody>
      </p:sp>
      <p:sp>
        <p:nvSpPr>
          <p:cNvPr id="15" name="Google Shape;174;p3">
            <a:extLst>
              <a:ext uri="{FF2B5EF4-FFF2-40B4-BE49-F238E27FC236}">
                <a16:creationId xmlns:a16="http://schemas.microsoft.com/office/drawing/2014/main" id="{4E7BDA4B-EEF5-7D02-FAA5-C0330FD339E3}"/>
              </a:ext>
            </a:extLst>
          </p:cNvPr>
          <p:cNvSpPr txBox="1">
            <a:spLocks/>
          </p:cNvSpPr>
          <p:nvPr/>
        </p:nvSpPr>
        <p:spPr>
          <a:xfrm>
            <a:off x="8220088" y="3928488"/>
            <a:ext cx="4067162" cy="2586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160 </a:t>
            </a: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hustota obyvatel se zde pohybuje v rozmezí </a:t>
            </a: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160 – 220 ob/ha 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 RUD </a:t>
            </a: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 ha</a:t>
            </a: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        24 000 000 </a:t>
            </a:r>
            <a:r>
              <a:rPr lang="cs-CZ" sz="1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(1600ob)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 SD                               450 000 </a:t>
            </a:r>
            <a:r>
              <a:rPr lang="cs-CZ" sz="1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(520BJ)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investiční                 980 000 </a:t>
            </a:r>
            <a:r>
              <a:rPr lang="cs-CZ" sz="1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(0,5/rok)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provozní	            690 000 </a:t>
            </a:r>
            <a:r>
              <a:rPr lang="cs-CZ" sz="1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(rok)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</a:t>
            </a:r>
            <a:r>
              <a:rPr lang="cs-CZ" sz="14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celk</a:t>
            </a: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prim.            7 200 000 </a:t>
            </a:r>
            <a:r>
              <a:rPr lang="cs-CZ" sz="12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(0,3)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i="1" kern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Náklady sekundární	škola, VP, zeleň, hřiště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 - náklady                        </a:t>
            </a: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15 580 000,-Kč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Realita (60 %)                             </a:t>
            </a:r>
            <a:r>
              <a:rPr lang="cs-CZ" sz="1400" b="1" kern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5 980 000,-Kč</a:t>
            </a:r>
          </a:p>
          <a:p>
            <a:pPr marL="114300" indent="0">
              <a:spcBef>
                <a:spcPts val="0"/>
              </a:spcBef>
              <a:buFont typeface="Arial"/>
              <a:buNone/>
            </a:pPr>
            <a:r>
              <a:rPr lang="cs-CZ" sz="1400" b="1" kern="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3 737Kč/ob/rok</a:t>
            </a:r>
          </a:p>
        </p:txBody>
      </p:sp>
    </p:spTree>
    <p:extLst>
      <p:ext uri="{BB962C8B-B14F-4D97-AF65-F5344CB8AC3E}">
        <p14:creationId xmlns:p14="http://schemas.microsoft.com/office/powerpoint/2010/main" val="1148866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696683" y="514965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B07C"/>
              </a:buClr>
              <a:buSzPts val="4000"/>
              <a:buFont typeface="Open Sans Light"/>
              <a:buNone/>
            </a:pPr>
            <a:r>
              <a:rPr lang="cs-CZ" sz="4000" dirty="0">
                <a:solidFill>
                  <a:srgbClr val="C2B0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URBÁNNÍ EKONOMIKA 2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Obrázek 6" descr="Obsah obrázku text, diagram, mapa&#10;&#10;Popis byl vytvořen automaticky">
            <a:extLst>
              <a:ext uri="{FF2B5EF4-FFF2-40B4-BE49-F238E27FC236}">
                <a16:creationId xmlns:a16="http://schemas.microsoft.com/office/drawing/2014/main" id="{BE387FAE-52CB-C016-B20C-8D656DB2D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6" y="1828496"/>
            <a:ext cx="3465256" cy="4419599"/>
          </a:xfrm>
          <a:prstGeom prst="rect">
            <a:avLst/>
          </a:prstGeom>
        </p:spPr>
      </p:pic>
      <p:pic>
        <p:nvPicPr>
          <p:cNvPr id="9" name="Obrázek 8" descr="Obsah obrázku text, mapa, atlas&#10;&#10;Popis byl vytvořen automaticky">
            <a:extLst>
              <a:ext uri="{FF2B5EF4-FFF2-40B4-BE49-F238E27FC236}">
                <a16:creationId xmlns:a16="http://schemas.microsoft.com/office/drawing/2014/main" id="{D4C0955F-ED8F-A235-8ADB-342EC77D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916" y="1895601"/>
            <a:ext cx="3241011" cy="4133597"/>
          </a:xfrm>
          <a:prstGeom prst="rect">
            <a:avLst/>
          </a:prstGeom>
        </p:spPr>
      </p:pic>
      <p:pic>
        <p:nvPicPr>
          <p:cNvPr id="11" name="Obrázek 10" descr="Obsah obrázku text, mapa, atlas&#10;&#10;Popis byl vytvořen automaticky">
            <a:extLst>
              <a:ext uri="{FF2B5EF4-FFF2-40B4-BE49-F238E27FC236}">
                <a16:creationId xmlns:a16="http://schemas.microsoft.com/office/drawing/2014/main" id="{BBA40B7D-7F02-4C88-75D1-F1CD21FD0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54" y="1752600"/>
            <a:ext cx="3465256" cy="4419600"/>
          </a:xfrm>
          <a:prstGeom prst="rect">
            <a:avLst/>
          </a:prstGeom>
        </p:spPr>
      </p:pic>
      <p:sp>
        <p:nvSpPr>
          <p:cNvPr id="12" name="Google Shape;174;p3">
            <a:extLst>
              <a:ext uri="{FF2B5EF4-FFF2-40B4-BE49-F238E27FC236}">
                <a16:creationId xmlns:a16="http://schemas.microsoft.com/office/drawing/2014/main" id="{82ADA123-D62E-8128-19C9-8A984A3E2B54}"/>
              </a:ext>
            </a:extLst>
          </p:cNvPr>
          <p:cNvSpPr txBox="1">
            <a:spLocks/>
          </p:cNvSpPr>
          <p:nvPr/>
        </p:nvSpPr>
        <p:spPr>
          <a:xfrm>
            <a:off x="3261789" y="1895601"/>
            <a:ext cx="2269611" cy="159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24000"/>
              </a:lnSpc>
              <a:spcBef>
                <a:spcPts val="600"/>
              </a:spcBef>
              <a:buNone/>
            </a:pPr>
            <a:r>
              <a:rPr lang="cs-CZ" sz="16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provozní náklady na jednoho obyvatele od 3 – 22 tis. Kč</a:t>
            </a: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endParaRPr lang="cs-CZ" sz="1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endParaRPr lang="cs-CZ" sz="1800" kern="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buFont typeface="Arial"/>
              <a:buNone/>
            </a:pPr>
            <a:endParaRPr lang="cs-CZ" sz="1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Google Shape;174;p3">
            <a:extLst>
              <a:ext uri="{FF2B5EF4-FFF2-40B4-BE49-F238E27FC236}">
                <a16:creationId xmlns:a16="http://schemas.microsoft.com/office/drawing/2014/main" id="{2B1143F3-5B23-13A6-74F2-B75399D9A108}"/>
              </a:ext>
            </a:extLst>
          </p:cNvPr>
          <p:cNvSpPr txBox="1">
            <a:spLocks/>
          </p:cNvSpPr>
          <p:nvPr/>
        </p:nvSpPr>
        <p:spPr>
          <a:xfrm>
            <a:off x="7346997" y="1895601"/>
            <a:ext cx="2755792" cy="159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24000"/>
              </a:lnSpc>
              <a:spcBef>
                <a:spcPts val="600"/>
              </a:spcBef>
              <a:buNone/>
            </a:pPr>
            <a:r>
              <a:rPr lang="cs-CZ" sz="17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Rozdíl mezi příjmem (RUD) a celkovou potřebou (náklady a investice) mohou činit až </a:t>
            </a:r>
          </a:p>
          <a:p>
            <a:pPr marL="0" indent="0">
              <a:lnSpc>
                <a:spcPct val="124000"/>
              </a:lnSpc>
              <a:spcBef>
                <a:spcPts val="600"/>
              </a:spcBef>
              <a:buNone/>
            </a:pPr>
            <a:r>
              <a:rPr lang="cs-CZ" sz="17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- 80 </a:t>
            </a:r>
            <a:r>
              <a:rPr lang="cs-CZ" sz="17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tis.Kč</a:t>
            </a:r>
            <a:r>
              <a:rPr lang="cs-CZ" sz="17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/ob</a:t>
            </a: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endParaRPr lang="cs-CZ" sz="1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endParaRPr lang="cs-CZ" sz="1800" kern="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buFont typeface="Arial"/>
              <a:buNone/>
            </a:pPr>
            <a:endParaRPr lang="cs-CZ" sz="1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5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696683" y="514965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B07C"/>
              </a:buClr>
              <a:buSzPts val="4000"/>
              <a:buFont typeface="Open Sans Light"/>
              <a:buNone/>
            </a:pPr>
            <a:r>
              <a:rPr lang="cs-CZ" sz="4000" dirty="0">
                <a:solidFill>
                  <a:srgbClr val="C2B0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URBÁNNÍ EKONOMIKA 2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ázek 2" descr="Obsah obrázku text, číslo, snímek obrazovky, Paralelní&#10;&#10;Popis byl vytvořen automaticky">
            <a:extLst>
              <a:ext uri="{FF2B5EF4-FFF2-40B4-BE49-F238E27FC236}">
                <a16:creationId xmlns:a16="http://schemas.microsoft.com/office/drawing/2014/main" id="{00026F11-CC1D-B818-870E-81BAADE0C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212228"/>
            <a:ext cx="11880852" cy="447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06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7481" y="842581"/>
            <a:ext cx="10365475" cy="47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B07C"/>
              </a:buClr>
              <a:buSzPts val="4000"/>
              <a:buFont typeface="Open Sans Light"/>
              <a:buNone/>
            </a:pPr>
            <a:r>
              <a:rPr lang="cs-CZ" sz="4000" dirty="0">
                <a:solidFill>
                  <a:srgbClr val="C2B0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Závěry a nástroje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Google Shape;174;p3">
            <a:extLst>
              <a:ext uri="{FF2B5EF4-FFF2-40B4-BE49-F238E27FC236}">
                <a16:creationId xmlns:a16="http://schemas.microsoft.com/office/drawing/2014/main" id="{6C247A64-70A7-F709-9C87-53CC06FA9DBA}"/>
              </a:ext>
            </a:extLst>
          </p:cNvPr>
          <p:cNvSpPr txBox="1">
            <a:spLocks/>
          </p:cNvSpPr>
          <p:nvPr/>
        </p:nvSpPr>
        <p:spPr>
          <a:xfrm>
            <a:off x="837481" y="1761019"/>
            <a:ext cx="7133948" cy="39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cs-CZ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Zmenšující se město: pochopení a přijetí výchozího stavu</a:t>
            </a: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cs-CZ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Zvětšující se město: 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Stanovení optimální (udržitelného) rozvoje města</a:t>
            </a: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cs-CZ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Ekonomická analýza města</a:t>
            </a:r>
            <a:endParaRPr lang="cs-CZ" sz="1800" kern="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cs-CZ" sz="1800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Výpočet potenciálu území</a:t>
            </a: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cs-CZ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Investiční strategie města</a:t>
            </a: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cs-CZ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Právní a urbánní stabilizace města</a:t>
            </a: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cs-CZ" sz="1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Vhodné právní nástroje: zásady spolupráce s investory, smluvní modely spolupráce, dynamické územní plánování, komunitní energetika aj.  (viz dále)</a:t>
            </a: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endParaRPr lang="cs-CZ" sz="1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endParaRPr lang="cs-CZ" sz="1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>
              <a:lnSpc>
                <a:spcPct val="124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endParaRPr lang="cs-CZ" sz="1800" kern="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buFont typeface="Arial"/>
              <a:buNone/>
            </a:pPr>
            <a:endParaRPr lang="cs-CZ" sz="1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oogle Shape;172;p3">
            <a:extLst>
              <a:ext uri="{FF2B5EF4-FFF2-40B4-BE49-F238E27FC236}">
                <a16:creationId xmlns:a16="http://schemas.microsoft.com/office/drawing/2014/main" id="{C0AD0050-3A9F-9572-7815-D08680E0308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36" y="5988391"/>
            <a:ext cx="1615207" cy="470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186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9E7E4-44D1-23A6-1CA0-8F614290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2204865"/>
            <a:ext cx="10415620" cy="2492990"/>
          </a:xfrm>
        </p:spPr>
        <p:txBody>
          <a:bodyPr/>
          <a:lstStyle/>
          <a:p>
            <a:r>
              <a:rPr lang="cs-CZ" dirty="0">
                <a:latin typeface="Open Sans "/>
              </a:rPr>
              <a:t>Analýza </a:t>
            </a:r>
            <a:br>
              <a:rPr lang="cs-CZ" dirty="0">
                <a:latin typeface="Open Sans "/>
              </a:rPr>
            </a:br>
            <a:r>
              <a:rPr lang="cs-CZ" dirty="0">
                <a:latin typeface="Open Sans "/>
              </a:rPr>
              <a:t>potenciálu </a:t>
            </a:r>
            <a:br>
              <a:rPr lang="cs-CZ" dirty="0">
                <a:latin typeface="Open Sans "/>
              </a:rPr>
            </a:br>
            <a:r>
              <a:rPr lang="cs-CZ" dirty="0">
                <a:latin typeface="Open Sans "/>
              </a:rPr>
              <a:t>území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DD5F1A-D63D-0E70-D84B-21C9C8B2B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778" y="4099333"/>
            <a:ext cx="10397292" cy="1800493"/>
          </a:xfrm>
        </p:spPr>
        <p:txBody>
          <a:bodyPr/>
          <a:lstStyle/>
          <a:p>
            <a:br>
              <a:rPr lang="cs-CZ" dirty="0"/>
            </a:br>
            <a:br>
              <a:rPr lang="cs-CZ" dirty="0"/>
            </a:br>
            <a:r>
              <a:rPr lang="cs-CZ" dirty="0"/>
              <a:t>Ekonomická analýza </a:t>
            </a:r>
            <a:br>
              <a:rPr lang="cs-CZ" dirty="0"/>
            </a:br>
            <a:r>
              <a:rPr lang="cs-CZ" dirty="0"/>
              <a:t>a vhodné právní nástroje</a:t>
            </a:r>
          </a:p>
        </p:txBody>
      </p:sp>
      <p:pic>
        <p:nvPicPr>
          <p:cNvPr id="6" name="Obrázek 5" descr="Obsah obrázku interiér, zavřít, několik&#10;&#10;Popis byl vytvořen automaticky">
            <a:extLst>
              <a:ext uri="{FF2B5EF4-FFF2-40B4-BE49-F238E27FC236}">
                <a16:creationId xmlns:a16="http://schemas.microsoft.com/office/drawing/2014/main" id="{58BD7EA8-19A7-B2FB-8799-7A723713A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r="25138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39231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rank Bold">
      <a:dk1>
        <a:srgbClr val="21262E"/>
      </a:dk1>
      <a:lt1>
        <a:srgbClr val="FFFFFF"/>
      </a:lt1>
      <a:dk2>
        <a:srgbClr val="D70B3B"/>
      </a:dk2>
      <a:lt2>
        <a:srgbClr val="FFFFFF"/>
      </a:lt2>
      <a:accent1>
        <a:srgbClr val="D70B3B"/>
      </a:accent1>
      <a:accent2>
        <a:srgbClr val="C2B07C"/>
      </a:accent2>
      <a:accent3>
        <a:srgbClr val="26EBAD"/>
      </a:accent3>
      <a:accent4>
        <a:srgbClr val="21262E"/>
      </a:accent4>
      <a:accent5>
        <a:srgbClr val="C2B07C"/>
      </a:accent5>
      <a:accent6>
        <a:srgbClr val="D70B3B"/>
      </a:accent6>
      <a:hlink>
        <a:srgbClr val="D70B3B"/>
      </a:hlink>
      <a:folHlink>
        <a:srgbClr val="38BE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6492</TotalTime>
  <Words>938</Words>
  <Application>Microsoft Office PowerPoint</Application>
  <PresentationFormat>Širokoúhlá obrazovka</PresentationFormat>
  <Paragraphs>117</Paragraphs>
  <Slides>16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Symbol</vt:lpstr>
      <vt:lpstr>Open Sans</vt:lpstr>
      <vt:lpstr>Arial</vt:lpstr>
      <vt:lpstr>Calibri</vt:lpstr>
      <vt:lpstr>Open Sans Light</vt:lpstr>
      <vt:lpstr>Open Sans ExtraBold</vt:lpstr>
      <vt:lpstr>Open Sans </vt:lpstr>
      <vt:lpstr>1_Motiv Office</vt:lpstr>
      <vt:lpstr>Office Theme</vt:lpstr>
      <vt:lpstr>Kontext &amp; trendy</vt:lpstr>
      <vt:lpstr>Kontext &amp; trendy</vt:lpstr>
      <vt:lpstr>EKONOMICKÉ ANALÝZY</vt:lpstr>
      <vt:lpstr>Co je Strategický dialog</vt:lpstr>
      <vt:lpstr>URBÁNNÍ EKONOMIKA 1</vt:lpstr>
      <vt:lpstr>URBÁNNÍ EKONOMIKA 2</vt:lpstr>
      <vt:lpstr>URBÁNNÍ EKONOMIKA 2</vt:lpstr>
      <vt:lpstr>Závěry a nástroje</vt:lpstr>
      <vt:lpstr>Analýza  potenciálu  území</vt:lpstr>
      <vt:lpstr>Potenciál měst a jeho změny s ohledem na vývoj ekonomiky města</vt:lpstr>
      <vt:lpstr>Potenciál měst a jeho změny s ohledem na vývoj ekonomiky města</vt:lpstr>
      <vt:lpstr>Potenciál měst a jeho změny s ohledem na vývoj ekonomiky města</vt:lpstr>
      <vt:lpstr>Potenciál měst a jeho změny s ohledem na vývoj ekonomiky města</vt:lpstr>
      <vt:lpstr>Potenciál měst a jeho změny s ohledem na vývoj ekonomiky města</vt:lpstr>
      <vt:lpstr>Potenciál měst a jeho změny s ohledem na vývoj ekonomiky města – developerské projekty</vt:lpstr>
      <vt:lpstr>Potenciál měst a jeho změny s ohledem na vývoj ekonomiky města – developerské projekty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Frank Bold Society</dc:creator>
  <cp:lastModifiedBy>vít</cp:lastModifiedBy>
  <cp:revision>38</cp:revision>
  <dcterms:created xsi:type="dcterms:W3CDTF">2023-01-20T12:43:51Z</dcterms:created>
  <dcterms:modified xsi:type="dcterms:W3CDTF">2023-09-12T08:35:34Z</dcterms:modified>
</cp:coreProperties>
</file>