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39"/>
  </p:notesMasterIdLst>
  <p:sldIdLst>
    <p:sldId id="257" r:id="rId6"/>
    <p:sldId id="452" r:id="rId7"/>
    <p:sldId id="396" r:id="rId8"/>
    <p:sldId id="443" r:id="rId9"/>
    <p:sldId id="444" r:id="rId10"/>
    <p:sldId id="401" r:id="rId11"/>
    <p:sldId id="272" r:id="rId12"/>
    <p:sldId id="423" r:id="rId13"/>
    <p:sldId id="447" r:id="rId14"/>
    <p:sldId id="436" r:id="rId15"/>
    <p:sldId id="395" r:id="rId16"/>
    <p:sldId id="448" r:id="rId17"/>
    <p:sldId id="258" r:id="rId18"/>
    <p:sldId id="446" r:id="rId19"/>
    <p:sldId id="442" r:id="rId20"/>
    <p:sldId id="449" r:id="rId21"/>
    <p:sldId id="259" r:id="rId22"/>
    <p:sldId id="450" r:id="rId23"/>
    <p:sldId id="397" r:id="rId24"/>
    <p:sldId id="398" r:id="rId25"/>
    <p:sldId id="437" r:id="rId26"/>
    <p:sldId id="439" r:id="rId27"/>
    <p:sldId id="441" r:id="rId28"/>
    <p:sldId id="451" r:id="rId29"/>
    <p:sldId id="567" r:id="rId30"/>
    <p:sldId id="453" r:id="rId31"/>
    <p:sldId id="566" r:id="rId32"/>
    <p:sldId id="474" r:id="rId33"/>
    <p:sldId id="399" r:id="rId34"/>
    <p:sldId id="400" r:id="rId35"/>
    <p:sldId id="261" r:id="rId36"/>
    <p:sldId id="262" r:id="rId37"/>
    <p:sldId id="260" r:id="rId38"/>
  </p:sldIdLst>
  <p:sldSz cx="12192000" cy="6858000"/>
  <p:notesSz cx="6797675" cy="9926638"/>
  <p:embeddedFontLs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ExtraBold" panose="020B0906030804020204" pitchFamily="34" charset="0"/>
      <p:bold r:id="rId44"/>
      <p:boldItalic r:id="rId45"/>
    </p:embeddedFont>
    <p:embeddedFont>
      <p:font typeface="Open Sans Light" panose="020B0306030504020204" pitchFamily="34" charset="0"/>
      <p:regular r:id="rId46"/>
      <p: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zBDfnNZSmvNjf214vVdUFamK+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07C"/>
    <a:srgbClr val="21262E"/>
    <a:srgbClr val="C2B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2.fntdata"/><Relationship Id="rId54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644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025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939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040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48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51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66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681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3de23c239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g253de23c23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7557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e541037b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27e541037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1957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e541037b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7e541037b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9928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7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B425A-59C9-4611-A87A-DA0DC6B6B52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411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872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79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886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de23c239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253de23c23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8204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260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2236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593d0c064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d593d0c06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653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770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759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e541037b9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27e541037b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336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228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e541037b9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7e541037b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4015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52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11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535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16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66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40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34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Section Header">
  <p:cSld name="6_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2" descr="IQS_positive_RGB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67" y="1193800"/>
            <a:ext cx="5420784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719403" y="2527736"/>
            <a:ext cx="86409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Section Header">
  <p:cSld name="9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3" descr="IQS_positive_RGB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67" y="1196975"/>
            <a:ext cx="5420784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719403" y="2527736"/>
            <a:ext cx="86409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760443" y="2199056"/>
            <a:ext cx="104156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760443" y="4077073"/>
            <a:ext cx="105201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 sz="1800">
                <a:solidFill>
                  <a:srgbClr val="8A8B8C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A8B8C"/>
              </a:buClr>
              <a:buSzPts val="1600"/>
              <a:buNone/>
              <a:defRPr sz="1600">
                <a:solidFill>
                  <a:srgbClr val="8A8B8C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ctrTitle"/>
          </p:nvPr>
        </p:nvSpPr>
        <p:spPr>
          <a:xfrm>
            <a:off x="3428981" y="1500174"/>
            <a:ext cx="78486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ubTitle" idx="1"/>
          </p:nvPr>
        </p:nvSpPr>
        <p:spPr>
          <a:xfrm>
            <a:off x="3428981" y="2886068"/>
            <a:ext cx="7810555" cy="90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A8B8C"/>
              </a:buClr>
              <a:buSzPts val="2800"/>
              <a:buNone/>
              <a:defRPr>
                <a:solidFill>
                  <a:srgbClr val="8A8B8C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>
                <a:solidFill>
                  <a:srgbClr val="8A8B8C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429000" y="614362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737600" y="61436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3333731" y="3732258"/>
            <a:ext cx="78973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3333731" y="4569750"/>
            <a:ext cx="79058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 sz="1800">
                <a:solidFill>
                  <a:srgbClr val="8A8B8C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A8B8C"/>
              </a:buClr>
              <a:buSzPts val="1600"/>
              <a:buNone/>
              <a:defRPr sz="1600">
                <a:solidFill>
                  <a:srgbClr val="8A8B8C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609600" y="1098935"/>
            <a:ext cx="110109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3428982" y="1857365"/>
            <a:ext cx="390527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7752462" y="1857365"/>
            <a:ext cx="3905277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ftr" idx="11"/>
          </p:nvPr>
        </p:nvSpPr>
        <p:spPr>
          <a:xfrm>
            <a:off x="3429000" y="614362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ldNum" idx="12"/>
          </p:nvPr>
        </p:nvSpPr>
        <p:spPr>
          <a:xfrm>
            <a:off x="8737600" y="61436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>
            <a:off x="609602" y="1071546"/>
            <a:ext cx="2438377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1"/>
          </p:nvPr>
        </p:nvSpPr>
        <p:spPr>
          <a:xfrm>
            <a:off x="3428981" y="0"/>
            <a:ext cx="87630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2"/>
          </p:nvPr>
        </p:nvSpPr>
        <p:spPr>
          <a:xfrm>
            <a:off x="609602" y="2214555"/>
            <a:ext cx="243837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ftr" idx="11"/>
          </p:nvPr>
        </p:nvSpPr>
        <p:spPr>
          <a:xfrm>
            <a:off x="3429000" y="614362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8737600" y="61436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609602" y="1071546"/>
            <a:ext cx="2438377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body" idx="1"/>
          </p:nvPr>
        </p:nvSpPr>
        <p:spPr>
          <a:xfrm>
            <a:off x="3428981" y="1071546"/>
            <a:ext cx="8763019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2"/>
          </p:nvPr>
        </p:nvSpPr>
        <p:spPr>
          <a:xfrm>
            <a:off x="609602" y="2214555"/>
            <a:ext cx="243837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3429000" y="614362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9E55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1436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1071546"/>
            <a:ext cx="2438377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609602" y="2214555"/>
            <a:ext cx="243837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32"/>
          <p:cNvSpPr>
            <a:spLocks noGrp="1"/>
          </p:cNvSpPr>
          <p:nvPr>
            <p:ph type="pic" idx="2"/>
          </p:nvPr>
        </p:nvSpPr>
        <p:spPr>
          <a:xfrm>
            <a:off x="3428981" y="1071546"/>
            <a:ext cx="87630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ftr" idx="11"/>
          </p:nvPr>
        </p:nvSpPr>
        <p:spPr>
          <a:xfrm>
            <a:off x="3429000" y="614362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sldNum" idx="12"/>
          </p:nvPr>
        </p:nvSpPr>
        <p:spPr>
          <a:xfrm>
            <a:off x="8737600" y="61436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3428982" y="6143644"/>
            <a:ext cx="647704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>
            <a:spLocks noGrp="1"/>
          </p:cNvSpPr>
          <p:nvPr>
            <p:ph type="pic" idx="2"/>
          </p:nvPr>
        </p:nvSpPr>
        <p:spPr>
          <a:xfrm>
            <a:off x="1" y="1071546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sldNum" idx="12"/>
          </p:nvPr>
        </p:nvSpPr>
        <p:spPr>
          <a:xfrm>
            <a:off x="10763251" y="6143626"/>
            <a:ext cx="819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>
            <a:spLocks noGrp="1"/>
          </p:cNvSpPr>
          <p:nvPr>
            <p:ph type="pic" idx="2"/>
          </p:nvPr>
        </p:nvSpPr>
        <p:spPr>
          <a:xfrm>
            <a:off x="1" y="1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title"/>
          </p:nvPr>
        </p:nvSpPr>
        <p:spPr>
          <a:xfrm>
            <a:off x="623392" y="6143644"/>
            <a:ext cx="647704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ss">
  <p:cSld name="ss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push dir="u"/>
      </p:transition>
    </mc:Choice>
    <mc:Fallback xmlns="">
      <p:transition advClick="0" advTm="1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19403" y="2204865"/>
            <a:ext cx="104156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719403" y="4005065"/>
            <a:ext cx="104241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 sz="1800">
                <a:solidFill>
                  <a:srgbClr val="8A8B8C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A8B8C"/>
              </a:buClr>
              <a:buSzPts val="1600"/>
              <a:buNone/>
              <a:defRPr sz="1600">
                <a:solidFill>
                  <a:srgbClr val="8A8B8C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62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19403" y="2204865"/>
            <a:ext cx="104156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719403" y="4005065"/>
            <a:ext cx="104241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 sz="1800">
                <a:solidFill>
                  <a:srgbClr val="8A8B8C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A8B8C"/>
              </a:buClr>
              <a:buSzPts val="1600"/>
              <a:buNone/>
              <a:defRPr sz="1600">
                <a:solidFill>
                  <a:srgbClr val="8A8B8C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6" r:id="rId4"/>
    <p:sldLayoutId id="2147483658" r:id="rId5"/>
    <p:sldLayoutId id="2147483659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609600" y="1098550"/>
            <a:ext cx="10972800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3429001" y="2082800"/>
            <a:ext cx="781050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>
          <a:xfrm>
            <a:off x="3429000" y="614362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8737600" y="61436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89" name="Google Shape;89;p9" descr="IQS_positive_RGB.eps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67" y="6100763"/>
            <a:ext cx="1907117" cy="3984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nvironment/gpp/pdf/handbook_2016_cs.pdf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ken.cz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an.srytr@fbadvokati.cz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rtin.fadrny@fbadvokati.cz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>
            <a:spLocks noGrp="1"/>
          </p:cNvSpPr>
          <p:nvPr>
            <p:ph type="title"/>
          </p:nvPr>
        </p:nvSpPr>
        <p:spPr>
          <a:xfrm>
            <a:off x="1302160" y="1885244"/>
            <a:ext cx="8929198" cy="308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Právní nástroje udržitelného rozvoje obcí</a:t>
            </a:r>
            <a:br>
              <a:rPr lang="cs-CZ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</a:br>
            <a:r>
              <a:rPr lang="cs-CZ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Frank </a:t>
            </a:r>
            <a:r>
              <a:rPr lang="cs-CZ" sz="4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Bold</a:t>
            </a:r>
            <a:r>
              <a:rPr lang="cs-CZ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/>
            </a:r>
            <a:br>
              <a:rPr lang="cs-CZ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</a:br>
            <a:endParaRPr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Google Shape;167;p2"/>
          <p:cNvSpPr txBox="1">
            <a:spLocks noGrp="1"/>
          </p:cNvSpPr>
          <p:nvPr>
            <p:ph type="body" idx="1"/>
          </p:nvPr>
        </p:nvSpPr>
        <p:spPr>
          <a:xfrm>
            <a:off x="1319782" y="5115219"/>
            <a:ext cx="508101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cs-CZ" dirty="0">
                <a:latin typeface="Open Sans ExtraBold"/>
                <a:ea typeface="Open Sans ExtraBold"/>
                <a:cs typeface="Open Sans ExtraBold"/>
                <a:sym typeface="Open Sans ExtraBold"/>
              </a:rPr>
              <a:t>Martin Fadrný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cs-CZ" b="0" dirty="0">
                <a:latin typeface="Open Sans ExtraBold"/>
                <a:ea typeface="Open Sans ExtraBold"/>
                <a:cs typeface="Open Sans ExtraBold"/>
                <a:sym typeface="Open Sans ExtraBold"/>
              </a:rPr>
              <a:t>Senior konzultant, právník</a:t>
            </a:r>
            <a:endParaRPr lang="cs-CZ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oogle Shape;161;p1">
            <a:extLst>
              <a:ext uri="{FF2B5EF4-FFF2-40B4-BE49-F238E27FC236}">
                <a16:creationId xmlns:a16="http://schemas.microsoft.com/office/drawing/2014/main" xmlns="" id="{8746094E-3402-4959-90DD-49F9FE25430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321" y="4766839"/>
            <a:ext cx="2596896" cy="121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533305" y="1806426"/>
            <a:ext cx="7133948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indent="0" algn="l" fontAlgn="base">
              <a:lnSpc>
                <a:spcPct val="120000"/>
              </a:lnSpc>
              <a:buNone/>
            </a:pP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Kroky: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Vyjasnění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strategických cílů</a:t>
            </a: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města, vědět co město chce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Zhodnocení 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vyjednávací pozice</a:t>
            </a: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města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</a:t>
            </a: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-benefit analýza území (výpočet nákladů a přínosů pro město), základ pro jednání o příspěvku investora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Návrh smlouvy </a:t>
            </a: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spolupráci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yjednávání</a:t>
            </a: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developerem</a:t>
            </a:r>
            <a:b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1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l" fontAlgn="base">
              <a:lnSpc>
                <a:spcPct val="120000"/>
              </a:lnSpc>
              <a:buNone/>
            </a:pP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se v praxi osvědčilo: 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Partnerský přístup; dohoda jako WIN-WIN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Profesionální přístup města, připravenost mluvit jazykem byznysu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Profesionální přístup investora, pochopení potřeb města, připravenost vyjít vstříc Připravenost investora vyjít městu vstříc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Otevřenost obou stran k hledání řešení a ošetření rizik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sz="1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2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84258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Vyjednávání spolupráce</a:t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na pozemku vlastněném investorem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BAFE17-6CBD-BC53-17AD-4603BEE4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312" y="1959656"/>
            <a:ext cx="3553383" cy="3390305"/>
          </a:xfrm>
          <a:prstGeom prst="rect">
            <a:avLst/>
          </a:prstGeom>
        </p:spPr>
      </p:pic>
      <p:pic>
        <p:nvPicPr>
          <p:cNvPr id="2" name="Google Shape;172;p3">
            <a:extLst>
              <a:ext uri="{FF2B5EF4-FFF2-40B4-BE49-F238E27FC236}">
                <a16:creationId xmlns:a16="http://schemas.microsoft.com/office/drawing/2014/main" xmlns="" id="{6D9177E6-31A1-D80B-CDF5-6EA4C7FCEA9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tmavé&#10;&#10;Popis byl vytvořen automaticky">
            <a:extLst>
              <a:ext uri="{FF2B5EF4-FFF2-40B4-BE49-F238E27FC236}">
                <a16:creationId xmlns:a16="http://schemas.microsoft.com/office/drawing/2014/main" xmlns="" id="{E5E44843-B7FB-8D42-8AA5-19661C2C5E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1" r="2465" b="-757"/>
          <a:stretch/>
        </p:blipFill>
        <p:spPr>
          <a:xfrm>
            <a:off x="2549368" y="5728636"/>
            <a:ext cx="1399777" cy="8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281448" y="1651819"/>
            <a:ext cx="6866604" cy="447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Základní parametry záměru a soukromý regulační plán</a:t>
            </a:r>
          </a:p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Inflační doložka </a:t>
            </a:r>
          </a:p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Zajištění</a:t>
            </a:r>
          </a:p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Převod pozemků investora na třetí osobu</a:t>
            </a:r>
          </a:p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Vznik a zánik nároku na plnění investora</a:t>
            </a:r>
          </a:p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Pozemky vlastněné třetí osobou (nikoli investorem)</a:t>
            </a:r>
          </a:p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Etapizace výstavby a její podmínky</a:t>
            </a:r>
          </a:p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Standardy plnění, odchylky, apod.</a:t>
            </a:r>
          </a:p>
          <a:p>
            <a:pPr marL="742950" lvl="1" indent="-285750">
              <a:lnSpc>
                <a:spcPct val="124000"/>
              </a:lnSpc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Smluvní pokuty a sankce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Vyjednávání projektů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E0C376D-8FF3-650B-1CB9-1BAE3C274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052" y="1825625"/>
            <a:ext cx="47625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Účinnost úpravy PS v NSZ k 1. červenci 2024 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Jednotná úprava „starých“ PS, smluv o infrastruktuře   a developerských „smluv o spolupráci“ 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Veřejnoprávní smlouva (podpůrné užití správního řádu), ujednání z oblasti soukromého práva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Demonstrativní výčet závazků obce (mj. kroky k vydání ÚP) 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Povinně uzavírané plánovací smlouvy – </a:t>
            </a:r>
            <a:r>
              <a:rPr lang="cs-CZ" sz="24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 podmínit v ÚP nebo RP rozhodování  uzavřením plánovací smlouvy až na 6 let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 námitkám či obsahu odvolání, které jsou v rozporu s uzavřenou plánovací smlouvou,  stavební úřad nepřihlíží 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en-US" sz="4000" dirty="0" err="1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Plánovací</a:t>
            </a:r>
            <a:r>
              <a:rPr lang="en-US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 </a:t>
            </a:r>
            <a:r>
              <a:rPr lang="en-US" sz="4000" dirty="0" err="1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smlouvy</a:t>
            </a:r>
            <a:r>
              <a:rPr lang="en-US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 v NSZ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9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Zásady pro výstavbu ve městě Říčany – 2009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Zásady pro spolupráci s investory v Jihlavě – 2020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Zásady pro spolupráci s investory v Brně – 2020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Zásady pro výstavbu města Břeclavi – 2020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Zásady pro výstavbu v Mnichově Hradišti – 2020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Zásady SM Liberec pro spolupráci s investory na rozvoji – 2021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Zásady SM Pardubice pro spolupráci s investory – 2022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Metodika spoluúčasti investorů na rozvoji území – hl. m. Praha – 2022 • Zásady v MČ Prahy – Praha 5, Praha 7, Praha 8, Praha 10, Praha 12, Praha 22,  Dolní Chabry, Nedvězí, Šeberov. 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en-US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ZÁSADY PRO SPOLUPRÁCI S DEVELOPERY</a:t>
            </a: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Ověřit očekávání ohledně Zásad v kontextu cílů města a strategické, procesní a analytické předpoklady pro fungování Zásad.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Práce s daty, potenciál </a:t>
            </a:r>
            <a:r>
              <a:rPr lang="cs-CZ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struktur, provozní a investiční náklady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Nástroje optimalizace ekonomických výstupů (veřejné - např daně, nájmy, a privátní - kontribuce, odkup, změna územního plánu)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Hodnocení pro-investiční atraktivity (hierarchizace oblastí)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Identifikace možných strategických území, investičních akcí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Analytika, umožňující pro-investorské nastavení zásad spolupráce s investory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Návaznost na změny územního plánu (regulativy, vybrané lokality), územní rozvoj a udržitelnost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Cíle, postup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4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Strategický dialog, ekonomická, právní a komunikační rovina Zásad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První návrh právního řešení zásad a navazujících procesů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Vzorová smlouva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Konzultace procesů k urychlení průchodu projektu městem, uzavírání smluv, řízení smluvních závazků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Projednání zásad se stakeholdery a zpětná vazba 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Zpracování připomínek ke všem materiálům a finalizace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Komunikace zásad pro spolupráci s investory a jejich implementace    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Konzultace projektu a souvisejících témat územního rozvoje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Průběh spolupráce, řešené oblasti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1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53de23c239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4075" y="1856870"/>
            <a:ext cx="3342251" cy="48459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53de23c239_0_25"/>
          <p:cNvSpPr txBox="1">
            <a:spLocks noGrp="1"/>
          </p:cNvSpPr>
          <p:nvPr>
            <p:ph type="title"/>
          </p:nvPr>
        </p:nvSpPr>
        <p:spPr>
          <a:xfrm>
            <a:off x="477249" y="577200"/>
            <a:ext cx="10365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>
                <a:solidFill>
                  <a:srgbClr val="C2B07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Case study: Jihlava</a:t>
            </a:r>
            <a:endParaRPr/>
          </a:p>
        </p:txBody>
      </p:sp>
      <p:pic>
        <p:nvPicPr>
          <p:cNvPr id="76" name="Google Shape;76;g253de23c239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53de23c239_0_25"/>
          <p:cNvSpPr txBox="1">
            <a:spLocks noGrp="1"/>
          </p:cNvSpPr>
          <p:nvPr>
            <p:ph type="body" idx="1"/>
          </p:nvPr>
        </p:nvSpPr>
        <p:spPr>
          <a:xfrm>
            <a:off x="838200" y="1491925"/>
            <a:ext cx="4809000" cy="4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cs-CZ" sz="2100">
                <a:latin typeface="Open Sans"/>
                <a:ea typeface="Open Sans"/>
                <a:cs typeface="Open Sans"/>
                <a:sym typeface="Open Sans"/>
              </a:rPr>
              <a:t>První statutární město, které přijalo zásady spolupráce s investory – nic nebylo jisté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Open Sans"/>
              <a:buChar char="•"/>
            </a:pPr>
            <a:r>
              <a:rPr lang="cs-CZ" sz="2100">
                <a:latin typeface="Open Sans"/>
                <a:ea typeface="Open Sans"/>
                <a:cs typeface="Open Sans"/>
                <a:sym typeface="Open Sans"/>
              </a:rPr>
              <a:t>Zvládnutí komunikace hrálo v celém procesu zásadní roli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Open Sans"/>
              <a:buChar char="•"/>
            </a:pPr>
            <a:r>
              <a:rPr lang="cs-CZ" sz="2100" b="1">
                <a:latin typeface="Open Sans"/>
                <a:ea typeface="Open Sans"/>
                <a:cs typeface="Open Sans"/>
                <a:sym typeface="Open Sans"/>
              </a:rPr>
              <a:t>Na začátku</a:t>
            </a:r>
            <a:r>
              <a:rPr lang="cs-CZ" sz="2100">
                <a:latin typeface="Open Sans"/>
                <a:ea typeface="Open Sans"/>
                <a:cs typeface="Open Sans"/>
                <a:sym typeface="Open Sans"/>
              </a:rPr>
              <a:t>: developeři se stavěli proti, opozice bila na poplach, pro veřejnost bylo téma na první pohled zcela neuchopitelné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Open Sans"/>
              <a:buChar char="•"/>
            </a:pPr>
            <a:r>
              <a:rPr lang="cs-CZ" sz="2100" b="1">
                <a:latin typeface="Open Sans"/>
                <a:ea typeface="Open Sans"/>
                <a:cs typeface="Open Sans"/>
                <a:sym typeface="Open Sans"/>
              </a:rPr>
              <a:t>Na konci</a:t>
            </a:r>
            <a:r>
              <a:rPr lang="cs-CZ" sz="2100">
                <a:latin typeface="Open Sans"/>
                <a:ea typeface="Open Sans"/>
                <a:cs typeface="Open Sans"/>
                <a:sym typeface="Open Sans"/>
              </a:rPr>
              <a:t>: veřejně prezentovaná shoda, zbořené mýty, přijetí zásad a začátek práce pro město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g253de23c239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3950" y="0"/>
            <a:ext cx="3558899" cy="22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53de23c239_0_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2814" y="1732700"/>
            <a:ext cx="3342260" cy="36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53de23c239_0_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23181" y="4254875"/>
            <a:ext cx="3368818" cy="24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e541037b9_0_0"/>
          <p:cNvSpPr txBox="1">
            <a:spLocks noGrp="1"/>
          </p:cNvSpPr>
          <p:nvPr>
            <p:ph type="title"/>
          </p:nvPr>
        </p:nvSpPr>
        <p:spPr>
          <a:xfrm>
            <a:off x="477249" y="577200"/>
            <a:ext cx="10365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>
                <a:solidFill>
                  <a:srgbClr val="C2B07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Zásady spolupráce a příjmy pro města</a:t>
            </a:r>
            <a:endParaRPr/>
          </a:p>
        </p:txBody>
      </p:sp>
      <p:pic>
        <p:nvPicPr>
          <p:cNvPr id="94" name="Google Shape;94;g27e541037b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7e541037b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050" y="1625675"/>
            <a:ext cx="7681776" cy="523233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7e541037b9_0_0"/>
          <p:cNvSpPr txBox="1"/>
          <p:nvPr/>
        </p:nvSpPr>
        <p:spPr>
          <a:xfrm>
            <a:off x="772325" y="1486250"/>
            <a:ext cx="3470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„Projednávali jsme 3 nové smlouvy. Díky nim vznikne </a:t>
            </a:r>
            <a:b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 Brně dalších 643 bytů </a:t>
            </a:r>
            <a:b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do městského Fondu developerských projektů, </a:t>
            </a:r>
            <a:b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z něhož je financována infrastruktura v okolí nových staveb, vloží investoři 38 261 040 korun,“</a:t>
            </a:r>
            <a:r>
              <a:rPr lang="cs-CZ" sz="2100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uvedla primátorka města Brna Markéta Vaňková (květen 2023).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e541037b9_0_16"/>
          <p:cNvSpPr txBox="1">
            <a:spLocks noGrp="1"/>
          </p:cNvSpPr>
          <p:nvPr>
            <p:ph type="title"/>
          </p:nvPr>
        </p:nvSpPr>
        <p:spPr>
          <a:xfrm>
            <a:off x="477249" y="577200"/>
            <a:ext cx="10365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>
                <a:solidFill>
                  <a:srgbClr val="C2B07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Zásady spolupráce a příjmy pro města</a:t>
            </a:r>
            <a:endParaRPr/>
          </a:p>
        </p:txBody>
      </p:sp>
      <p:pic>
        <p:nvPicPr>
          <p:cNvPr id="102" name="Google Shape;102;g27e541037b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7e541037b9_0_16"/>
          <p:cNvSpPr txBox="1"/>
          <p:nvPr/>
        </p:nvSpPr>
        <p:spPr>
          <a:xfrm>
            <a:off x="772325" y="1486250"/>
            <a:ext cx="4527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„Dojednali jsme společnou dohodu mezi městem, městskou částí </a:t>
            </a:r>
            <a:b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developerem, díky čemuž vznikl </a:t>
            </a:r>
            <a:b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 případě Rohanského ostrova </a:t>
            </a:r>
            <a:b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100" i="1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 závazný regulační výkres a zároveň jsme získali dosud nejvyšší příspěvek ve výši 560 milionů korun,“ </a:t>
            </a:r>
            <a:r>
              <a:rPr lang="cs-CZ" sz="2100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uvedl Petr Hlaváček, náměstek primátora pro územní rozvoj </a:t>
            </a:r>
            <a:br>
              <a:rPr lang="cs-CZ" sz="2100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100">
                <a:solidFill>
                  <a:srgbClr val="34322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územní plán (září 2022).</a:t>
            </a:r>
            <a:endParaRPr sz="2100"/>
          </a:p>
        </p:txBody>
      </p:sp>
      <p:pic>
        <p:nvPicPr>
          <p:cNvPr id="104" name="Google Shape;104;g27e541037b9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100" y="1372200"/>
            <a:ext cx="5239099" cy="548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Funkční nastavení právní stránky regulativů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Eliminace procesních a právních rizik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Vyjednávání řešení v konfliktních lokalitách.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pověřenému radnímu a/nebo odborům města.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Právně uchopit návaznost procesu územního plánování a dalšího rozvoje lokality včetně např. dohody s developerem.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Provázání změny UP s investorskou smlouvou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Podmínka uzavření plánovací smlouvy v UP nebo RP (NSZ)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Zhodnocení strategických lokalit města („virtuální realitka“)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en-US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ZMĚNY ÚZEMNÍHO PLÁNU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A9E7E4-44D1-23A6-1CA0-8F614290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02" y="1512075"/>
            <a:ext cx="10415620" cy="1661993"/>
          </a:xfrm>
        </p:spPr>
        <p:txBody>
          <a:bodyPr/>
          <a:lstStyle/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Kontext, 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trendy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xmlns="" id="{B16144CB-FF1D-77E4-D987-0AD155282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33783"/>
          <a:stretch/>
        </p:blipFill>
        <p:spPr>
          <a:xfrm>
            <a:off x="6115174" y="0"/>
            <a:ext cx="6076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ve všech fázích přípravy rozvojového území.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Otázky DD a zátěží, transakcí, vytvoření řešitelských konsorcií, přípravu projektů pro dotace a právní rámec pro vstup investora do území nebo projektu.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ve vyjednávání a partnery, investory a dalšími stakeholdery, smluvní řešení,  podpora v povolovacích řízeních a změnách ÚP. 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en-US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BROWNFIELDY, ROZVOJOVÁ ÚZEMÍ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4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533305" y="1187777"/>
            <a:ext cx="7323912" cy="482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14300" indent="0" algn="l" fontAlgn="base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Nástroje</a:t>
            </a: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Podrobná ekonomická analýza lokality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Etapizace a prioritní rozvoj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Výběr vhodného právně-ekonomického modelu, smluvní záruky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Předběžné tržní konzultace s developery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Smlouva s developerem na míru dle zvoleného modelu</a:t>
            </a:r>
          </a:p>
          <a:p>
            <a:pPr marL="114300" indent="0" algn="l" fontAlgn="base">
              <a:buNone/>
            </a:pPr>
            <a:r>
              <a:rPr lang="cs-CZ" sz="1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Možnosti</a:t>
            </a:r>
            <a:r>
              <a:rPr lang="cs-CZ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Relativizace nákladů – rozpis nákladů do souvisejícího (navazujícího území), investice pro více obyvatel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Zřetelnější </a:t>
            </a:r>
            <a:r>
              <a:rPr lang="cs-CZ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provazba</a:t>
            </a:r>
            <a:r>
              <a:rPr lang="cs-CZ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navazující území (zvýšení jeho bonity)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Relativizace prodejní ceny – snížení provozních nákladů bytů při současné vyšší pořizovací ceně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Rozdělení do etap – realizace ekonomicky efektivnější etapy, čas na úpravu projektu a lepší podmínky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Úprava urbanistické struktury a územního plánu– vyšší efektivita území</a:t>
            </a:r>
          </a:p>
          <a:p>
            <a:pPr lvl="1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Částečná změna funkčního využití – optimalizace investičních výdajů, zapojení </a:t>
            </a:r>
            <a:r>
              <a:rPr lang="cs-CZ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dotovatelných</a:t>
            </a:r>
            <a:r>
              <a:rPr lang="cs-CZ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projektů</a:t>
            </a:r>
            <a:endParaRPr lang="cs-CZ" sz="16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533305" y="50189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Šedé zóny – potenciál nebo riziko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C1C47F4-1A64-DCE0-E6C7-0E7F1B70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17" y="2411162"/>
            <a:ext cx="3962568" cy="2603469"/>
          </a:xfrm>
          <a:prstGeom prst="rect">
            <a:avLst/>
          </a:prstGeom>
        </p:spPr>
      </p:pic>
      <p:pic>
        <p:nvPicPr>
          <p:cNvPr id="6" name="Google Shape;172;p3">
            <a:extLst>
              <a:ext uri="{FF2B5EF4-FFF2-40B4-BE49-F238E27FC236}">
                <a16:creationId xmlns:a16="http://schemas.microsoft.com/office/drawing/2014/main" xmlns="" id="{77656354-D46C-7D8A-D732-BFA2B7C6A258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59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538236" y="1305369"/>
            <a:ext cx="7133948" cy="4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l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9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Příprava konkrétních strategických lokalit a jejich prezentace na trhu formou mapy lokalit připravených pro investory („mapa pro investory, virtuální realitka“)</a:t>
            </a:r>
            <a:br>
              <a:rPr lang="cs-CZ" sz="19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cs-CZ" sz="190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0000"/>
                </a:solidFill>
                <a:latin typeface="Open Sans" panose="020B0606030504020204" pitchFamily="34" charset="0"/>
              </a:rPr>
              <a:t>Kroky: </a:t>
            </a:r>
          </a:p>
          <a:p>
            <a:pPr lvl="1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0000"/>
                </a:solidFill>
                <a:latin typeface="Open Sans" panose="020B0606030504020204" pitchFamily="34" charset="0"/>
              </a:rPr>
              <a:t>Výběr strategických lokalit ve vlastnictví města</a:t>
            </a:r>
          </a:p>
          <a:p>
            <a:pPr lvl="1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0000"/>
                </a:solidFill>
                <a:latin typeface="Open Sans" panose="020B0606030504020204" pitchFamily="34" charset="0"/>
              </a:rPr>
              <a:t>Urbanistické skici, ekonomické analýzy a doporučení rozvoje vybraných území</a:t>
            </a:r>
          </a:p>
          <a:p>
            <a:pPr lvl="1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0000"/>
                </a:solidFill>
                <a:latin typeface="Open Sans" panose="020B0606030504020204" pitchFamily="34" charset="0"/>
              </a:rPr>
              <a:t>Právní příprava lokality</a:t>
            </a:r>
          </a:p>
          <a:p>
            <a:pPr lvl="1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0000"/>
                </a:solidFill>
                <a:latin typeface="Open Sans" panose="020B0606030504020204" pitchFamily="34" charset="0"/>
              </a:rPr>
              <a:t>Předběžné tržní konzultace s developery</a:t>
            </a:r>
          </a:p>
          <a:p>
            <a:pPr lvl="1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0000"/>
                </a:solidFill>
                <a:latin typeface="Open Sans" panose="020B0606030504020204" pitchFamily="34" charset="0"/>
              </a:rPr>
              <a:t>Prezentace trhu formou mapy pro investory</a:t>
            </a:r>
            <a:br>
              <a:rPr lang="cs-CZ" sz="190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cs-CZ" sz="19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00000"/>
                </a:solidFill>
                <a:latin typeface="Open Sans" panose="020B0606030504020204" pitchFamily="34" charset="0"/>
              </a:rPr>
              <a:t>Lze zvážit spolupráci i se soukromými vlastníky pozemků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sz="1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2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686652" y="587927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MAPA PRO INVESTORY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0F96689-EC76-9CB9-A374-84883C53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34" y="1981616"/>
            <a:ext cx="2943225" cy="2752725"/>
          </a:xfrm>
          <a:prstGeom prst="rect">
            <a:avLst/>
          </a:prstGeom>
        </p:spPr>
      </p:pic>
      <p:pic>
        <p:nvPicPr>
          <p:cNvPr id="2" name="Google Shape;172;p3">
            <a:extLst>
              <a:ext uri="{FF2B5EF4-FFF2-40B4-BE49-F238E27FC236}">
                <a16:creationId xmlns:a16="http://schemas.microsoft.com/office/drawing/2014/main" xmlns="" id="{D7667C91-1E08-631F-E807-66AF2A032D1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86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4;p3">
            <a:extLst>
              <a:ext uri="{FF2B5EF4-FFF2-40B4-BE49-F238E27FC236}">
                <a16:creationId xmlns:a16="http://schemas.microsoft.com/office/drawing/2014/main" xmlns="" id="{1C87EA29-1A70-9C12-4005-AB53E5F1AB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8236" y="1655063"/>
            <a:ext cx="10815564" cy="386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Komunikace je důležitá a </a:t>
            </a:r>
            <a:r>
              <a:rPr lang="cs-CZ" sz="2000" b="1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nedílná součást právních a ekonomických expertních nástrojů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i="0" u="none" strike="noStrike" dirty="0">
              <a:solidFill>
                <a:srgbClr val="21262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tom, co děláme, je potřeba také srozumitelně a včas mluvit:</a:t>
            </a:r>
            <a:endParaRPr lang="cs-CZ" sz="2000" b="0" i="0" u="none" strike="noStrike" dirty="0">
              <a:solidFill>
                <a:srgbClr val="21262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směrem k obyvatelům, členům zastupitelstva, úřednímu aparátu, médiím, podnikatelům v regionu, dalším stakeholderům 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transparentní, proaktivní, na základě racionálních argumentů, pojmenovává problémy, prezentuje dílčí kroky i řešení</a:t>
            </a:r>
            <a:endParaRPr lang="cs-CZ" sz="2000" dirty="0">
              <a:solidFill>
                <a:srgbClr val="2126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směrem ke stávajícím i potenciálním </a:t>
            </a:r>
            <a:r>
              <a:rPr lang="cs-CZ" sz="2000" b="1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investorům</a:t>
            </a:r>
            <a:r>
              <a:rPr lang="cs-CZ" sz="2000" b="0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jako komplexní </a:t>
            </a:r>
            <a:r>
              <a:rPr lang="cs-CZ" sz="2000" b="1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destinační marketing pro investory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2126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prezentuje město aktivně vůči investorům se záměrem přilákat udržitelné investice</a:t>
            </a:r>
            <a:endParaRPr lang="cs-CZ" sz="2000" b="1" i="0" u="none" strike="noStrike" dirty="0">
              <a:solidFill>
                <a:srgbClr val="21262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sz="1000" b="1" i="0" u="none" strike="noStrike" dirty="0">
              <a:solidFill>
                <a:srgbClr val="21262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Google Shape;175;p3">
            <a:extLst>
              <a:ext uri="{FF2B5EF4-FFF2-40B4-BE49-F238E27FC236}">
                <a16:creationId xmlns:a16="http://schemas.microsoft.com/office/drawing/2014/main" xmlns="" id="{0E7F8A08-5AB8-C5B4-5977-F18A05BCC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3280" y="716149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KOMUNIKACE, DESTINAČNÍ MARKETING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oogle Shape;172;p3">
            <a:extLst>
              <a:ext uri="{FF2B5EF4-FFF2-40B4-BE49-F238E27FC236}">
                <a16:creationId xmlns:a16="http://schemas.microsoft.com/office/drawing/2014/main" xmlns="" id="{89D9711F-6B65-2139-AD2B-AAFFE2234E90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Obsah obrázku text, tmavé&#10;&#10;Popis byl vytvořen automaticky">
            <a:extLst>
              <a:ext uri="{FF2B5EF4-FFF2-40B4-BE49-F238E27FC236}">
                <a16:creationId xmlns:a16="http://schemas.microsoft.com/office/drawing/2014/main" xmlns="" id="{9D6EC1C7-899C-D9DF-452C-868B4C0E2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1" r="2465" b="-757"/>
          <a:stretch/>
        </p:blipFill>
        <p:spPr>
          <a:xfrm>
            <a:off x="2549368" y="5728636"/>
            <a:ext cx="1399777" cy="8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3de23c239_0_49"/>
          <p:cNvSpPr txBox="1">
            <a:spLocks noGrp="1"/>
          </p:cNvSpPr>
          <p:nvPr>
            <p:ph type="body" idx="1"/>
          </p:nvPr>
        </p:nvSpPr>
        <p:spPr>
          <a:xfrm>
            <a:off x="838200" y="1400075"/>
            <a:ext cx="6417000" cy="48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cs-CZ" sz="2200">
                <a:latin typeface="Open Sans"/>
                <a:ea typeface="Open Sans"/>
                <a:cs typeface="Open Sans"/>
                <a:sym typeface="Open Sans"/>
              </a:rPr>
              <a:t>Jednoduché one-pagery s představením vizí, strategií, projektů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30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>
                <a:latin typeface="Open Sans"/>
                <a:ea typeface="Open Sans"/>
                <a:cs typeface="Open Sans"/>
                <a:sym typeface="Open Sans"/>
              </a:rPr>
              <a:t>Prezentace na klíčových schůzkách/kulatých stolech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30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>
                <a:latin typeface="Open Sans"/>
                <a:ea typeface="Open Sans"/>
                <a:cs typeface="Open Sans"/>
                <a:sym typeface="Open Sans"/>
              </a:rPr>
              <a:t>Připravené FAQs a argumentáře pro interní i veřejnou distribuci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30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>
                <a:latin typeface="Open Sans"/>
                <a:ea typeface="Open Sans"/>
                <a:cs typeface="Open Sans"/>
                <a:sym typeface="Open Sans"/>
              </a:rPr>
              <a:t>Veřejná slyšení a komunikace v lokálních médiích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30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>
                <a:latin typeface="Open Sans"/>
                <a:ea typeface="Open Sans"/>
                <a:cs typeface="Open Sans"/>
                <a:sym typeface="Open Sans"/>
              </a:rPr>
              <a:t>Komunikace na sociálních sítích a specializovaných kanálech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3020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•"/>
            </a:pPr>
            <a:r>
              <a:rPr lang="cs-CZ" sz="2200">
                <a:latin typeface="Open Sans"/>
                <a:ea typeface="Open Sans"/>
                <a:cs typeface="Open Sans"/>
                <a:sym typeface="Open Sans"/>
              </a:rPr>
              <a:t>Destinační marketing zaměřený na investory, developery a podnikatele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g253de23c239_0_49"/>
          <p:cNvSpPr txBox="1">
            <a:spLocks noGrp="1"/>
          </p:cNvSpPr>
          <p:nvPr>
            <p:ph type="title"/>
          </p:nvPr>
        </p:nvSpPr>
        <p:spPr>
          <a:xfrm>
            <a:off x="477249" y="577200"/>
            <a:ext cx="10365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>
                <a:solidFill>
                  <a:srgbClr val="C2B07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Komunikace udržitelného rozvoje měst</a:t>
            </a:r>
            <a:endParaRPr/>
          </a:p>
        </p:txBody>
      </p:sp>
      <p:pic>
        <p:nvPicPr>
          <p:cNvPr id="87" name="Google Shape;87;g253de23c239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53de23c239_0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1400" y="1631875"/>
            <a:ext cx="5034425" cy="42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600"/>
              </a:spcBef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Pravidla pro nové budovy</a:t>
            </a:r>
          </a:p>
          <a:p>
            <a:pPr marL="0" indent="0">
              <a:spcBef>
                <a:spcPts val="600"/>
              </a:spcBef>
              <a:buSzPts val="2400"/>
              <a:buNone/>
            </a:pP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600"/>
              </a:spcBef>
              <a:buSzPts val="2400"/>
              <a:buNone/>
            </a:pP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Instalace solárních zdrojů 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(státy stanoví kritéria a výjimky - kostely, chráněné budovy, atp.)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2027: nové veřejné a soukromé nerezidenční budovy &gt; 250m2 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2029: všechny nové budovy </a:t>
            </a:r>
          </a:p>
          <a:p>
            <a:pPr marL="0" indent="0">
              <a:spcBef>
                <a:spcPts val="600"/>
              </a:spcBef>
              <a:buSzPts val="2400"/>
              <a:buNone/>
            </a:pP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Budovy s nulovými emisemi 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(ZEB) : nový povinný standard energetické náročnosti 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2028: nové budovy ve veřejném vlastnictví</a:t>
            </a:r>
          </a:p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2030: všechny nové budovy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ESG, STANDARDY PRO BUDOVY, ENERGETIKA, ZELENÉ ZADÁVÁNÍ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4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46" y="6044798"/>
            <a:ext cx="2734686" cy="497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248625" y="2834913"/>
            <a:ext cx="11374450" cy="497100"/>
            <a:chOff x="248625" y="2952450"/>
            <a:chExt cx="11374450" cy="497100"/>
          </a:xfrm>
        </p:grpSpPr>
        <p:sp>
          <p:nvSpPr>
            <p:cNvPr id="94" name="Google Shape;94;p13"/>
            <p:cNvSpPr/>
            <p:nvPr/>
          </p:nvSpPr>
          <p:spPr>
            <a:xfrm>
              <a:off x="248625" y="2952450"/>
              <a:ext cx="1336500" cy="497100"/>
            </a:xfrm>
            <a:prstGeom prst="homePlate">
              <a:avLst>
                <a:gd name="adj" fmla="val 50000"/>
              </a:avLst>
            </a:prstGeom>
            <a:solidFill>
              <a:srgbClr val="C2B0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481425" y="2962825"/>
              <a:ext cx="1709400" cy="486600"/>
            </a:xfrm>
            <a:prstGeom prst="chevron">
              <a:avLst>
                <a:gd name="adj" fmla="val 50000"/>
              </a:avLst>
            </a:prstGeom>
            <a:solidFill>
              <a:srgbClr val="C2B07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2024-2025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190825" y="2962838"/>
              <a:ext cx="2809800" cy="486600"/>
            </a:xfrm>
            <a:prstGeom prst="chevron">
              <a:avLst>
                <a:gd name="adj" fmla="val 50000"/>
              </a:avLst>
            </a:prstGeom>
            <a:solidFill>
              <a:srgbClr val="C2B07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2026 - 2029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5923288" y="2957700"/>
              <a:ext cx="1232700" cy="486600"/>
            </a:xfrm>
            <a:prstGeom prst="chevron">
              <a:avLst>
                <a:gd name="adj" fmla="val 50000"/>
              </a:avLst>
            </a:prstGeom>
            <a:solidFill>
              <a:srgbClr val="C2B07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94075" y="2962825"/>
              <a:ext cx="1232700" cy="486600"/>
            </a:xfrm>
            <a:prstGeom prst="chevron">
              <a:avLst>
                <a:gd name="adj" fmla="val 50000"/>
              </a:avLst>
            </a:prstGeom>
            <a:solidFill>
              <a:srgbClr val="C2B07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2033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8633500" y="2957700"/>
              <a:ext cx="1232700" cy="486600"/>
            </a:xfrm>
            <a:prstGeom prst="chevron">
              <a:avLst>
                <a:gd name="adj" fmla="val 50000"/>
              </a:avLst>
            </a:prstGeom>
            <a:solidFill>
              <a:srgbClr val="C2B07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2034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0390375" y="2957700"/>
              <a:ext cx="1232700" cy="486600"/>
            </a:xfrm>
            <a:prstGeom prst="chevron">
              <a:avLst>
                <a:gd name="adj" fmla="val 50000"/>
              </a:avLst>
            </a:prstGeom>
            <a:solidFill>
              <a:srgbClr val="C2B07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2050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3"/>
          <p:cNvSpPr txBox="1"/>
          <p:nvPr/>
        </p:nvSpPr>
        <p:spPr>
          <a:xfrm>
            <a:off x="72175" y="591150"/>
            <a:ext cx="1875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Investiční firmy </a:t>
            </a: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musí investovat podle ESG preferencí klientů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 rot="10800000" flipH="1">
            <a:off x="2134675" y="3332025"/>
            <a:ext cx="16500" cy="107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3"/>
          <p:cNvSpPr txBox="1"/>
          <p:nvPr/>
        </p:nvSpPr>
        <p:spPr>
          <a:xfrm>
            <a:off x="1205425" y="4633200"/>
            <a:ext cx="1875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Povinný ESG reporting 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(velké firmy)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4" name="Google Shape;104;p13"/>
          <p:cNvCxnSpPr/>
          <p:nvPr/>
        </p:nvCxnSpPr>
        <p:spPr>
          <a:xfrm rot="10800000" flipH="1">
            <a:off x="4091628" y="2195700"/>
            <a:ext cx="2100" cy="6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3"/>
          <p:cNvSpPr txBox="1"/>
          <p:nvPr/>
        </p:nvSpPr>
        <p:spPr>
          <a:xfrm>
            <a:off x="2812578" y="556500"/>
            <a:ext cx="22575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Instalace solárních zdrojů  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(nové budovy / renovace)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2027-2028</a:t>
            </a:r>
            <a:endParaRPr sz="1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6" name="Google Shape;106;p13"/>
          <p:cNvCxnSpPr/>
          <p:nvPr/>
        </p:nvCxnSpPr>
        <p:spPr>
          <a:xfrm rot="10800000" flipH="1">
            <a:off x="4600575" y="3332025"/>
            <a:ext cx="16500" cy="107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3"/>
          <p:cNvSpPr txBox="1"/>
          <p:nvPr/>
        </p:nvSpPr>
        <p:spPr>
          <a:xfrm>
            <a:off x="3480078" y="4633200"/>
            <a:ext cx="22575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ETS systém rozšířen na budovy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5279553" y="556500"/>
            <a:ext cx="22575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cs-CZ" sz="1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Budovy s nulovými emisemi + renovace nerezidenčních budov pod PH 15% z roku 2020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9" name="Google Shape;109;p13"/>
          <p:cNvCxnSpPr/>
          <p:nvPr/>
        </p:nvCxnSpPr>
        <p:spPr>
          <a:xfrm rot="10800000" flipH="1">
            <a:off x="6407253" y="2195700"/>
            <a:ext cx="2100" cy="6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3"/>
          <p:cNvSpPr txBox="1"/>
          <p:nvPr/>
        </p:nvSpPr>
        <p:spPr>
          <a:xfrm>
            <a:off x="6984525" y="4633200"/>
            <a:ext cx="22575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cs-CZ" sz="1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Fond rezidenčních budov průměr PENB D (z roku 2023)</a:t>
            </a:r>
            <a:endParaRPr sz="17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1" name="Google Shape;111;p13"/>
          <p:cNvCxnSpPr/>
          <p:nvPr/>
        </p:nvCxnSpPr>
        <p:spPr>
          <a:xfrm rot="10800000" flipH="1">
            <a:off x="8001000" y="3332025"/>
            <a:ext cx="16500" cy="107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13"/>
          <p:cNvCxnSpPr/>
          <p:nvPr/>
        </p:nvCxnSpPr>
        <p:spPr>
          <a:xfrm rot="10800000" flipH="1">
            <a:off x="9188553" y="2195700"/>
            <a:ext cx="2100" cy="6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3"/>
          <p:cNvSpPr txBox="1"/>
          <p:nvPr/>
        </p:nvSpPr>
        <p:spPr>
          <a:xfrm>
            <a:off x="8060853" y="556500"/>
            <a:ext cx="22575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cs-CZ" sz="1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Renovace nerezidenčních budov pod PH 25 % z roku 2020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" name="Google Shape;114;p13"/>
          <p:cNvCxnSpPr/>
          <p:nvPr/>
        </p:nvCxnSpPr>
        <p:spPr>
          <a:xfrm rot="10800000" flipH="1">
            <a:off x="748353" y="2195700"/>
            <a:ext cx="2100" cy="6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3"/>
          <p:cNvCxnSpPr/>
          <p:nvPr/>
        </p:nvCxnSpPr>
        <p:spPr>
          <a:xfrm rot="10800000" flipH="1">
            <a:off x="11068050" y="3332025"/>
            <a:ext cx="16500" cy="107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 txBox="1"/>
          <p:nvPr/>
        </p:nvSpPr>
        <p:spPr>
          <a:xfrm>
            <a:off x="9934503" y="4633200"/>
            <a:ext cx="22575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Plně dekarbonizovaný fond budov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xmlns="" id="{B51ABC8E-C83F-C00D-056A-2D3F0821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rgbClr val="C2B07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 je zelené zadávání?</a:t>
            </a:r>
          </a:p>
        </p:txBody>
      </p:sp>
      <p:sp>
        <p:nvSpPr>
          <p:cNvPr id="24579" name="Zástupný obsah 2">
            <a:extLst>
              <a:ext uri="{FF2B5EF4-FFF2-40B4-BE49-F238E27FC236}">
                <a16:creationId xmlns:a16="http://schemas.microsoft.com/office/drawing/2014/main" xmlns="" id="{4FF3F86E-E736-8291-4553-10B9EE2E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014" y="1989139"/>
            <a:ext cx="6899275" cy="4579937"/>
          </a:xfrm>
        </p:spPr>
        <p:txBody>
          <a:bodyPr>
            <a:normAutofit/>
          </a:bodyPr>
          <a:lstStyle/>
          <a:p>
            <a:pPr marL="342900">
              <a:buFont typeface="Courier New" panose="02070309020205020404" pitchFamily="49" charset="0"/>
              <a:buChar char="o"/>
            </a:pPr>
            <a:r>
              <a:rPr lang="cs-CZ" altLang="cs-CZ" sz="19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GPP (Green Public </a:t>
            </a:r>
            <a:r>
              <a:rPr lang="cs-CZ" altLang="cs-CZ" sz="1900" dirty="0" err="1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Procurement</a:t>
            </a:r>
            <a:r>
              <a:rPr lang="cs-CZ" altLang="cs-CZ" sz="19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marL="342900" algn="just">
              <a:buFont typeface="Courier New" panose="02070309020205020404" pitchFamily="49" charset="0"/>
              <a:buChar char="o"/>
            </a:pPr>
            <a:r>
              <a:rPr lang="cs-CZ" altLang="cs-CZ" sz="19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„</a:t>
            </a:r>
            <a:r>
              <a:rPr lang="cs-CZ" altLang="cs-CZ" sz="1900" i="1" dirty="0">
                <a:solidFill>
                  <a:srgbClr val="11BB86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proces</a:t>
            </a:r>
            <a:r>
              <a:rPr lang="cs-CZ" altLang="cs-CZ" sz="1900" i="1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, jehož prostřednictvím se orgány veřejné správy snaží </a:t>
            </a:r>
            <a:r>
              <a:rPr lang="cs-CZ" altLang="cs-CZ" sz="1900" b="1" i="1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pořídit výrobky, služby a práce </a:t>
            </a:r>
            <a:r>
              <a:rPr lang="cs-CZ" altLang="cs-CZ" sz="1900" i="1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s </a:t>
            </a:r>
            <a:r>
              <a:rPr lang="cs-CZ" altLang="cs-CZ" sz="1900" i="1" dirty="0">
                <a:solidFill>
                  <a:srgbClr val="F75D8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nižšími dopady na životní prostředí </a:t>
            </a:r>
            <a:r>
              <a:rPr lang="cs-CZ" altLang="cs-CZ" sz="1900" i="1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během jejich </a:t>
            </a:r>
            <a:r>
              <a:rPr lang="cs-CZ" altLang="cs-CZ" sz="1900" i="1" dirty="0">
                <a:solidFill>
                  <a:srgbClr val="A38C4C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životního cyklu </a:t>
            </a:r>
            <a:r>
              <a:rPr lang="cs-CZ" altLang="cs-CZ" sz="1900" i="1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v porovnání s výrobky, službami a pracemi se stejnou hlavní funkcí, které by byly pořízeny jinak</a:t>
            </a:r>
            <a:r>
              <a:rPr lang="cs-CZ" altLang="cs-CZ" sz="19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</a:p>
          <a:p>
            <a:pPr marL="342900">
              <a:buFont typeface="Courier New" panose="02070309020205020404" pitchFamily="49" charset="0"/>
              <a:buChar char="o"/>
            </a:pPr>
            <a:r>
              <a:rPr lang="cs-CZ" altLang="cs-CZ" sz="19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Příručka Komise</a:t>
            </a:r>
            <a:r>
              <a:rPr lang="cs-CZ" altLang="cs-CZ" sz="19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cs-CZ" altLang="cs-CZ" sz="1900" dirty="0">
                <a:solidFill>
                  <a:srgbClr val="F75D8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https://ec.europa.eu/environment/gpp/pdf/handbook_2016_cs.pdf</a:t>
            </a:r>
          </a:p>
          <a:p>
            <a:pPr marL="342900" algn="just">
              <a:buFont typeface="Courier New" panose="02070309020205020404" pitchFamily="49" charset="0"/>
              <a:buChar char="o"/>
            </a:pPr>
            <a:r>
              <a:rPr lang="cs-CZ" altLang="cs-CZ" sz="1900" dirty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rPr>
              <a:t>Ovlivnění realizace záměrů modrozelené infrastruktury, dopravy, rekonstrukcí a obnov s dopady na životní prostředí a snížení škodlivých emisí a imisí</a:t>
            </a:r>
          </a:p>
          <a:p>
            <a:pPr marL="342900">
              <a:buFont typeface="Courier New" panose="02070309020205020404" pitchFamily="49" charset="0"/>
              <a:buChar char="o"/>
            </a:pPr>
            <a:endParaRPr lang="cs-CZ" altLang="cs-CZ" dirty="0"/>
          </a:p>
        </p:txBody>
      </p:sp>
      <p:sp>
        <p:nvSpPr>
          <p:cNvPr id="24580" name="Zástupný symbol pro číslo snímku 4">
            <a:extLst>
              <a:ext uri="{FF2B5EF4-FFF2-40B4-BE49-F238E27FC236}">
                <a16:creationId xmlns:a16="http://schemas.microsoft.com/office/drawing/2014/main" xmlns="" id="{E108551F-3804-F5B9-FC4E-C78A05F390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ExtraBold" panose="020B09060308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33333"/>
                </a:solidFill>
                <a:latin typeface="Flama Book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33333"/>
                </a:solidFill>
                <a:latin typeface="Flama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33333"/>
                </a:solidFill>
                <a:latin typeface="Flama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33333"/>
                </a:solidFill>
                <a:latin typeface="Flama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33333"/>
                </a:solidFill>
                <a:latin typeface="Flama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33333"/>
                </a:solidFill>
                <a:latin typeface="Flama Book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4E119-B2A0-4D7A-93A2-D4A13FC8E1FA}" type="slidenum">
              <a:rPr lang="en-US" altLang="cs-CZ" sz="1200">
                <a:solidFill>
                  <a:srgbClr val="333333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cs-CZ" sz="12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51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1d593d0c064_0_81"/>
          <p:cNvPicPr preferRelativeResize="0"/>
          <p:nvPr/>
        </p:nvPicPr>
        <p:blipFill rotWithShape="1">
          <a:blip r:embed="rId3">
            <a:alphaModFix/>
          </a:blip>
          <a:srcRect b="37492"/>
          <a:stretch/>
        </p:blipFill>
        <p:spPr>
          <a:xfrm>
            <a:off x="838201" y="6022381"/>
            <a:ext cx="1615208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d593d0c064_0_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/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Dodavatel bude </a:t>
            </a:r>
            <a:r>
              <a:rPr lang="cs-CZ" altLang="cs-CZ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odebírat zpět (a recyklovat</a:t>
            </a:r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všechny obaly dodané s produkty.</a:t>
            </a:r>
          </a:p>
          <a:p>
            <a:pPr algn="just"/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Zboží / stavební materiál budou dodávány </a:t>
            </a:r>
            <a:r>
              <a:rPr lang="cs-CZ" altLang="cs-CZ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mimo dobu dopravní špičky</a:t>
            </a:r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/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Podmínka </a:t>
            </a:r>
            <a:r>
              <a:rPr lang="cs-CZ" altLang="cs-CZ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nízké uhlíkové stopy </a:t>
            </a:r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(např. počet ujetých km pro doručení dodávky nebo zajištění služby– dovoz ze vzdálenosti max. 2 hod).</a:t>
            </a:r>
          </a:p>
          <a:p>
            <a:pPr algn="just"/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Materiál bude na stavbu dovážen automobily konkrétní emisní třídy. </a:t>
            </a:r>
          </a:p>
          <a:p>
            <a:pPr algn="just"/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rámci kvalifikace (technických kvalifikačních předpokladů. § 56) lze požadovat, aby dodavatel měl certifikován systém řízení jakosti.</a:t>
            </a:r>
          </a:p>
          <a:p>
            <a:pPr algn="just"/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Usnesení Vlády ČR ze dne 14. 6. 2010 k Pravidlům uplatňování environmentálních požadavků při zadávání veřejných zakázek a nákupech státní správy a samosprávy + samotná Pravidla.</a:t>
            </a:r>
          </a:p>
          <a:p>
            <a:pPr algn="just"/>
            <a:r>
              <a:rPr lang="cs-CZ" alt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Nařízení o udělování ekoznaček, ekologicky  šetrných výrobků v souladu s usnesením vlády č. 720/2000 a Národním programem označování  výrobků ochrannou známkou EŠV</a:t>
            </a:r>
            <a:r>
              <a:rPr lang="cs-CZ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</a:p>
        </p:txBody>
      </p:sp>
      <p:sp>
        <p:nvSpPr>
          <p:cNvPr id="182" name="Google Shape;182;g1d593d0c064_0_81"/>
          <p:cNvSpPr txBox="1">
            <a:spLocks noGrp="1"/>
          </p:cNvSpPr>
          <p:nvPr>
            <p:ph type="title"/>
          </p:nvPr>
        </p:nvSpPr>
        <p:spPr>
          <a:xfrm>
            <a:off x="457199" y="1098550"/>
            <a:ext cx="10365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Příklady environmentálních podmínek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56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Rychle využít potenciálu pro OZE, obecní střechy/ spravované území.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Posoudit potenciál obecních střech pro FVE, praktický podklad pro dotace a pro investiční plánování.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Založit městskou energetickou společnost.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Připravit výběrové řízení na kvalitního dodavatele FVE s vysokou znalostí aktuálního vývoje na trhu.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Povolování OZE, veškerá právní agenda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OZE ve městě, SVJ, komunity, „virtuální elektrárna“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Jednání s investory do energetiky ve městě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en-US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ENERGETIKA, FVE/OZE, KOMUNITNÍ ENERGETIKA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8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Prahu, Brno, Pardubice, Liberec, Jihlavu a řadu menších měst jsme připravili na míru zásady pro spolupráci obce s developery.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Jsme spoluautory ustanovení nového stavebního zákona.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Praze připravujeme již druhou, aktualizovanou verzi „zásad“ a smluvních vzorů.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Uzavřeli jsme více než 200 “developerských” smluv.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Prahu zajišťujeme právní řešení developerských smluv navázaných na metropolitní změny ÚP u řady velkých projektů (Rohan, </a:t>
            </a:r>
            <a:r>
              <a:rPr lang="cs-CZ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Interlov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Nákladové nádraží Žižkov)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S čím pomáhá obcím Frank </a:t>
            </a:r>
            <a:r>
              <a:rPr lang="cs-CZ" sz="4000" dirty="0" err="1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Bold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34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600"/>
              </a:spcBef>
              <a:buSzPts val="2400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Iniciovali jsme vznik Unie komunitní energetiky s cílem prosadit legislativu, která nastartuje rozvoj lokálních čistých zdrojů a prosadit stabilní a srozumitelné dotační prostředí.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Unie je zájmová skupina sdružující odborníky s širokým spektrem znalostí a zkušeností.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Členskou základnu tvoří zástupci samospráv a místních akčních skupin, firmy a profesní sdružení, asociace z oblasti energetiky, životního prostředí, či stavitelství.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Více na 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https://www.uken.cz/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UNIE KOMUNITNÍ ENERGEIKY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02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7e541037b9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7e541037b9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8912" y="0"/>
            <a:ext cx="10729236" cy="463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7e541037b9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5325" y="1529425"/>
            <a:ext cx="5426674" cy="53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7e541037b9_0_27"/>
          <p:cNvSpPr txBox="1">
            <a:spLocks noGrp="1"/>
          </p:cNvSpPr>
          <p:nvPr>
            <p:ph type="title"/>
          </p:nvPr>
        </p:nvSpPr>
        <p:spPr>
          <a:xfrm>
            <a:off x="538224" y="5077000"/>
            <a:ext cx="10365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>
                <a:solidFill>
                  <a:srgbClr val="C2B07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novystavebnizakon.cz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7e541037b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/>
        </p:nvSpPr>
        <p:spPr>
          <a:xfrm>
            <a:off x="791110" y="3429000"/>
            <a:ext cx="34451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Jméno Příjmení, advokát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Jmeno.prijmeni@fbadvokati.cz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5EA757C-1C38-0147-A7AF-104E969FF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" name="Google Shape;189;p6">
            <a:extLst>
              <a:ext uri="{FF2B5EF4-FFF2-40B4-BE49-F238E27FC236}">
                <a16:creationId xmlns:a16="http://schemas.microsoft.com/office/drawing/2014/main" xmlns="" id="{C1473390-C527-FA89-67AA-7CFBECBDDDDE}"/>
              </a:ext>
            </a:extLst>
          </p:cNvPr>
          <p:cNvSpPr txBox="1"/>
          <p:nvPr/>
        </p:nvSpPr>
        <p:spPr>
          <a:xfrm>
            <a:off x="540775" y="3145220"/>
            <a:ext cx="784988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Martin Fadrný</a:t>
            </a:r>
            <a:endParaRPr lang="cs-CZ" sz="1800" dirty="0">
              <a:solidFill>
                <a:srgbClr val="C2B07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Senior konzultant, právník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Frank </a:t>
            </a:r>
            <a:r>
              <a:rPr lang="cs-CZ" sz="1800" dirty="0" err="1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Bold</a:t>
            </a:r>
            <a:r>
              <a:rPr lang="cs-CZ" sz="18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Advokáti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>
              <a:solidFill>
                <a:srgbClr val="C2B07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tel.: 775 154 079</a:t>
            </a:r>
            <a:endParaRPr sz="1800" dirty="0">
              <a:solidFill>
                <a:srgbClr val="C2B07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martin.fadrny@fbadvokati.cz</a:t>
            </a:r>
            <a:endParaRPr sz="1800" dirty="0">
              <a:solidFill>
                <a:srgbClr val="C2B07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:push dir="u"/>
      </p:transition>
    </mc:Choice>
    <mc:Fallback xmlns="">
      <p:transition spd="slow" advClick="0" advTm="2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ÚZEMNÍ PLÁNOVÁNÍ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Prahu a Brno poskytujeme právní podporu při tvorbě nového územního plánu.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Specializujeme se na soudní přezkum územních plánů.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Prahu jsme připravili právní mechanismus zpoplatnění změn ÚP pro developerský projekt.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BROWNFIELDY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</a:t>
            </a:r>
            <a:r>
              <a:rPr lang="cs-CZ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Czechinvest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připravujeme právní a mediální kroky a strategii pro lokalitu Líně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S čím pomáhá obcím Frank </a:t>
            </a:r>
            <a:r>
              <a:rPr lang="cs-CZ" sz="4000" dirty="0" err="1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Bold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ESG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řadu subjektů posuzujeme projekty z hlediska ESG/Taxonomie pomáháme zajistit "zelené financování"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ENERGETIKA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Tábor, Prahu 3, Prahu 12 a další, vytváříme právní řešení pro městskou energetiku, právní a ekonomický model městské energetické společnosti.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Partnery provádíme celým procesem umístění a povolení FVE/OZE, výběrová řízení, zasmluvnění s partnerem a dalšími právními kroky.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Právní podpora v oblasti energetiky pro Liberecký kraj, město Aš, Moravskoslezské energetické centrum (MEC)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S čím pomáhá obcím Frank </a:t>
            </a:r>
            <a:r>
              <a:rPr lang="cs-CZ" sz="4000" dirty="0" err="1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Bold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9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7481" y="1356852"/>
            <a:ext cx="10894169" cy="447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>
              <a:lnSpc>
                <a:spcPct val="114000"/>
              </a:lnSpc>
              <a:spcBef>
                <a:spcPts val="600"/>
              </a:spcBef>
              <a:buSzPts val="2400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Demografické a socioekonomické změny</a:t>
            </a:r>
          </a:p>
          <a:p>
            <a:pPr marL="800100" lvl="1">
              <a:lnSpc>
                <a:spcPct val="114000"/>
              </a:lnSpc>
              <a:spcBef>
                <a:spcPts val="600"/>
              </a:spcBef>
              <a:buSzPts val="2400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Bytová krize, zdlouhavost správních řízení a územního plánování</a:t>
            </a:r>
          </a:p>
          <a:p>
            <a:pPr marL="800100" lvl="1">
              <a:lnSpc>
                <a:spcPct val="114000"/>
              </a:lnSpc>
              <a:spcBef>
                <a:spcPts val="600"/>
              </a:spcBef>
              <a:buSzPts val="2400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Nedostatek zdrojů na veřejnou infrastrukturu a vybavenost a investice města, problematické nastavení RUD</a:t>
            </a:r>
          </a:p>
          <a:p>
            <a:pPr marL="800100" lvl="1">
              <a:lnSpc>
                <a:spcPct val="114000"/>
              </a:lnSpc>
              <a:spcBef>
                <a:spcPts val="600"/>
              </a:spcBef>
              <a:buSzPts val="2400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Vyšší požadavky na kvalitu výstavby: klima, ekologie, investoři, občané</a:t>
            </a:r>
          </a:p>
          <a:p>
            <a:pPr marL="457200" lvl="1" indent="0">
              <a:lnSpc>
                <a:spcPct val="114000"/>
              </a:lnSpc>
              <a:spcBef>
                <a:spcPts val="600"/>
              </a:spcBef>
              <a:buSzPts val="2400"/>
              <a:buNone/>
            </a:pP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>
              <a:lnSpc>
                <a:spcPct val="114000"/>
              </a:lnSpc>
              <a:spcBef>
                <a:spcPts val="600"/>
              </a:spcBef>
              <a:buSzPts val="2400"/>
            </a:pP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Nový stavební zákon</a:t>
            </a:r>
          </a:p>
          <a:p>
            <a:pPr marL="800100" lvl="1">
              <a:lnSpc>
                <a:spcPct val="114000"/>
              </a:lnSpc>
              <a:spcBef>
                <a:spcPts val="600"/>
              </a:spcBef>
              <a:buSzPts val="2400"/>
            </a:pP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</a:t>
            </a:r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ESG, mj. nové požadavky na budovy  </a:t>
            </a:r>
          </a:p>
          <a:p>
            <a:pPr marL="800100" lvl="1">
              <a:lnSpc>
                <a:spcPct val="114000"/>
              </a:lnSpc>
              <a:spcBef>
                <a:spcPts val="600"/>
              </a:spcBef>
              <a:buSzPts val="2400"/>
            </a:pP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Energetická krize a nová energetická legislativa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Char char="•"/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551052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Obce, kontext, trendy, příležitosti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oogle Shape;172;p3">
            <a:extLst>
              <a:ext uri="{FF2B5EF4-FFF2-40B4-BE49-F238E27FC236}">
                <a16:creationId xmlns:a16="http://schemas.microsoft.com/office/drawing/2014/main" xmlns="" id="{36A24DE9-52AE-09F4-C07F-A3955ABB63B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719403" y="2204865"/>
            <a:ext cx="1041562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Open Sans"/>
                <a:ea typeface="Open Sans"/>
                <a:cs typeface="Open Sans"/>
                <a:sym typeface="Open Sans"/>
              </a:rPr>
              <a:t>Právní </a:t>
            </a:r>
            <a:br>
              <a:rPr lang="cs-CZ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dirty="0">
                <a:latin typeface="Open Sans"/>
                <a:ea typeface="Open Sans"/>
                <a:cs typeface="Open Sans"/>
                <a:sym typeface="Open Sans"/>
              </a:rPr>
              <a:t>a konzultační</a:t>
            </a:r>
            <a:br>
              <a:rPr lang="cs-CZ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dirty="0">
                <a:latin typeface="Open Sans"/>
                <a:ea typeface="Open Sans"/>
                <a:cs typeface="Open Sans"/>
                <a:sym typeface="Open Sans"/>
              </a:rPr>
              <a:t>nástroje</a:t>
            </a:r>
            <a:endParaRPr dirty="0"/>
          </a:p>
        </p:txBody>
      </p:sp>
      <p:pic>
        <p:nvPicPr>
          <p:cNvPr id="343" name="Google Shape;343;p17"/>
          <p:cNvPicPr preferRelativeResize="0"/>
          <p:nvPr/>
        </p:nvPicPr>
        <p:blipFill rotWithShape="1">
          <a:blip r:embed="rId3">
            <a:alphaModFix amt="50000"/>
          </a:blip>
          <a:srcRect l="19738" r="19738"/>
          <a:stretch/>
        </p:blipFill>
        <p:spPr>
          <a:xfrm>
            <a:off x="6095998" y="0"/>
            <a:ext cx="60960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135808"/>
            <a:ext cx="10515600" cy="413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4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l" rtl="0">
              <a:lnSpc>
                <a:spcPct val="114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l" rtl="0">
              <a:lnSpc>
                <a:spcPct val="114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Tým expertů pomůže identifikovat a kvantifikovat skutečné potřeby města, doplnit jasnou ekonomickou analýzou a statistickými daty. </a:t>
            </a:r>
          </a:p>
          <a:p>
            <a:pPr marL="342900" lvl="0" indent="-342900" algn="l" rtl="0">
              <a:lnSpc>
                <a:spcPct val="114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Pomůže identifikovat </a:t>
            </a: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skutečný cíl pro zvýšení prosperity města. </a:t>
            </a:r>
          </a:p>
          <a:p>
            <a:pPr marL="342900" lvl="0" indent="-342900" algn="l" rtl="0">
              <a:lnSpc>
                <a:spcPct val="114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 plnění tohoto cíle navrhnout </a:t>
            </a: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vhodné ekonomické a právní nástroje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551052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STRATEGICKÝ DIALOG: EKONOMIKA – PRÁVO – PROCESY – KOMUNIKACE</a:t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/>
            </a:r>
            <a:b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</a:b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oogle Shape;172;p3">
            <a:extLst>
              <a:ext uri="{FF2B5EF4-FFF2-40B4-BE49-F238E27FC236}">
                <a16:creationId xmlns:a16="http://schemas.microsoft.com/office/drawing/2014/main" xmlns="" id="{9B7BEF63-FC24-F69C-E176-46615CFE301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36" y="5988391"/>
            <a:ext cx="1615207" cy="470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022381"/>
            <a:ext cx="1615207" cy="4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838200" y="1769470"/>
            <a:ext cx="10515600" cy="39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 analýza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Vyjednávání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Zasmluvnění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v řízení implementace smluvního vztahu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„Manuál“ pro tým obce, jak postupovat, v návaznosti na povolovací procesy a život smlouvy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7481" y="1039221"/>
            <a:ext cx="10365475" cy="47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B07C"/>
              </a:buClr>
              <a:buSzPts val="4000"/>
              <a:buFont typeface="Open Sans Light"/>
              <a:buNone/>
            </a:pPr>
            <a:r>
              <a:rPr lang="en-US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VYJEDNÁVÁNÍ</a:t>
            </a:r>
            <a:r>
              <a:rPr lang="cs-CZ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 A</a:t>
            </a:r>
            <a:r>
              <a:rPr lang="en-US" sz="4000" dirty="0">
                <a:solidFill>
                  <a:srgbClr val="C2B0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 SMLOUVY S DEVELOPERY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837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rank Bold">
      <a:dk1>
        <a:srgbClr val="21262E"/>
      </a:dk1>
      <a:lt1>
        <a:srgbClr val="FFFFFF"/>
      </a:lt1>
      <a:dk2>
        <a:srgbClr val="D70B3B"/>
      </a:dk2>
      <a:lt2>
        <a:srgbClr val="FFFFFF"/>
      </a:lt2>
      <a:accent1>
        <a:srgbClr val="D70B3B"/>
      </a:accent1>
      <a:accent2>
        <a:srgbClr val="C2B07C"/>
      </a:accent2>
      <a:accent3>
        <a:srgbClr val="26EBAD"/>
      </a:accent3>
      <a:accent4>
        <a:srgbClr val="21262E"/>
      </a:accent4>
      <a:accent5>
        <a:srgbClr val="C2B07C"/>
      </a:accent5>
      <a:accent6>
        <a:srgbClr val="D70B3B"/>
      </a:accent6>
      <a:hlink>
        <a:srgbClr val="D70B3B"/>
      </a:hlink>
      <a:folHlink>
        <a:srgbClr val="38BE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8A1391139DE44A893964F384F9AA2" ma:contentTypeVersion="2" ma:contentTypeDescription="Create a new document." ma:contentTypeScope="" ma:versionID="7edce81ccac9dcef0746e454a4d6ae8a">
  <xsd:schema xmlns:xsd="http://www.w3.org/2001/XMLSchema" xmlns:xs="http://www.w3.org/2001/XMLSchema" xmlns:p="http://schemas.microsoft.com/office/2006/metadata/properties" xmlns:ns3="957f61d8-62c8-40d1-bbd3-9ea12dda9d87" targetNamespace="http://schemas.microsoft.com/office/2006/metadata/properties" ma:root="true" ma:fieldsID="a66eb7527511d45e8cef3d916d5f492a" ns3:_="">
    <xsd:import namespace="957f61d8-62c8-40d1-bbd3-9ea12dda9d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f61d8-62c8-40d1-bbd3-9ea12dda9d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DFED6B-25A4-45B7-9BB3-52465D76929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57f61d8-62c8-40d1-bbd3-9ea12dda9d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554D6E-3C57-4161-BEDF-922F189FE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50A6A5-94C0-4F29-8C70-94D424C2F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7f61d8-62c8-40d1-bbd3-9ea12dda9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1586</Words>
  <Application>Microsoft Office PowerPoint</Application>
  <PresentationFormat>Širokoúhlá obrazovka</PresentationFormat>
  <Paragraphs>234</Paragraphs>
  <Slides>33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4" baseType="lpstr">
      <vt:lpstr>Arial</vt:lpstr>
      <vt:lpstr>Wingdings</vt:lpstr>
      <vt:lpstr>Open Sans</vt:lpstr>
      <vt:lpstr>Courier New</vt:lpstr>
      <vt:lpstr>Open Sans </vt:lpstr>
      <vt:lpstr>Open Sans ExtraBold</vt:lpstr>
      <vt:lpstr>Open Sans Light</vt:lpstr>
      <vt:lpstr>Calibri</vt:lpstr>
      <vt:lpstr>Symbol</vt:lpstr>
      <vt:lpstr>Motiv Office</vt:lpstr>
      <vt:lpstr>Office Theme</vt:lpstr>
      <vt:lpstr>Právní nástroje udržitelného rozvoje obcí Frank Bold </vt:lpstr>
      <vt:lpstr>Kontext,  trendy</vt:lpstr>
      <vt:lpstr>S čím pomáhá obcím Frank Bold</vt:lpstr>
      <vt:lpstr>S čím pomáhá obcím Frank Bold</vt:lpstr>
      <vt:lpstr>S čím pomáhá obcím Frank Bold</vt:lpstr>
      <vt:lpstr>Obce, kontext, trendy, příležitosti</vt:lpstr>
      <vt:lpstr>Právní  a konzultační nástroje</vt:lpstr>
      <vt:lpstr>     STRATEGICKÝ DIALOG: EKONOMIKA – PRÁVO – PROCESY – KOMUNIKACE    </vt:lpstr>
      <vt:lpstr>VYJEDNÁVÁNÍ A SMLOUVY S DEVELOPERY</vt:lpstr>
      <vt:lpstr>Vyjednávání spolupráce na pozemku vlastněném investorem</vt:lpstr>
      <vt:lpstr>Vyjednávání projektů</vt:lpstr>
      <vt:lpstr>Plánovací smlouvy v NSZ</vt:lpstr>
      <vt:lpstr>ZÁSADY PRO SPOLUPRÁCI S DEVELOPERY </vt:lpstr>
      <vt:lpstr>Cíle, postup</vt:lpstr>
      <vt:lpstr>Průběh spolupráce, řešené oblasti</vt:lpstr>
      <vt:lpstr>Case study: Jihlava</vt:lpstr>
      <vt:lpstr>Zásady spolupráce a příjmy pro města</vt:lpstr>
      <vt:lpstr>Zásady spolupráce a příjmy pro města</vt:lpstr>
      <vt:lpstr>ZMĚNY ÚZEMNÍHO PLÁNU</vt:lpstr>
      <vt:lpstr>BROWNFIELDY, ROZVOJOVÁ ÚZEMÍ</vt:lpstr>
      <vt:lpstr>Šedé zóny – potenciál nebo riziko</vt:lpstr>
      <vt:lpstr>MAPA PRO INVESTORY</vt:lpstr>
      <vt:lpstr>KOMUNIKACE, DESTINAČNÍ MARKETING</vt:lpstr>
      <vt:lpstr>Komunikace udržitelného rozvoje měst</vt:lpstr>
      <vt:lpstr>ESG, STANDARDY PRO BUDOVY, ENERGETIKA, ZELENÉ ZADÁVÁNÍ</vt:lpstr>
      <vt:lpstr>Prezentace aplikace PowerPoint</vt:lpstr>
      <vt:lpstr>Co je zelené zadávání?</vt:lpstr>
      <vt:lpstr>Příklady environmentálních podmínek</vt:lpstr>
      <vt:lpstr>ENERGETIKA, FVE/OZE, KOMUNITNÍ ENERGETIKA</vt:lpstr>
      <vt:lpstr>UNIE KOMUNITNÍ ENERGEIKY</vt:lpstr>
      <vt:lpstr>novystavebnizakon.cz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Kocmánek</dc:creator>
  <cp:lastModifiedBy>Účet Microsoft</cp:lastModifiedBy>
  <cp:revision>34</cp:revision>
  <cp:lastPrinted>2022-03-21T15:02:55Z</cp:lastPrinted>
  <dcterms:created xsi:type="dcterms:W3CDTF">2019-05-09T06:22:04Z</dcterms:created>
  <dcterms:modified xsi:type="dcterms:W3CDTF">2023-09-20T11:44:56Z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0x0101003DF8A1391139DE44A893964F384F9AA2</vt:lpwstr>
  </property>
</Properties>
</file>