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8" r:id="rId3"/>
    <p:sldId id="279" r:id="rId4"/>
    <p:sldId id="280" r:id="rId5"/>
    <p:sldId id="284" r:id="rId6"/>
    <p:sldId id="285" r:id="rId7"/>
    <p:sldId id="281" r:id="rId8"/>
    <p:sldId id="282" r:id="rId9"/>
    <p:sldId id="286" r:id="rId10"/>
    <p:sldId id="283" r:id="rId11"/>
    <p:sldId id="257" r:id="rId12"/>
    <p:sldId id="258" r:id="rId13"/>
    <p:sldId id="259" r:id="rId14"/>
    <p:sldId id="262" r:id="rId15"/>
    <p:sldId id="264" r:id="rId16"/>
    <p:sldId id="266" r:id="rId17"/>
    <p:sldId id="267" r:id="rId18"/>
    <p:sldId id="270" r:id="rId19"/>
    <p:sldId id="271" r:id="rId20"/>
    <p:sldId id="272" r:id="rId21"/>
    <p:sldId id="273" r:id="rId22"/>
    <p:sldId id="274" r:id="rId23"/>
    <p:sldId id="287" r:id="rId24"/>
    <p:sldId id="288" r:id="rId25"/>
    <p:sldId id="278" r:id="rId26"/>
    <p:sldId id="269" r:id="rId27"/>
    <p:sldId id="289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Zlínský kraj</c:v>
                </c:pt>
              </c:strCache>
            </c:strRef>
          </c:tx>
          <c:spPr>
            <a:ln w="38100" cap="rnd" cmpd="sng" algn="ctr">
              <a:solidFill>
                <a:schemeClr val="tx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5429749015748037E-2"/>
                  <c:y val="-3.0468748125692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CF8C00-C5D9-43C7-ABC3-8FF5395E3E9A}" type="VALUE">
                      <a:rPr lang="en-US">
                        <a:latin typeface="Grandis" panose="00000500000000000000" pitchFamily="50" charset="-18"/>
                        <a:ea typeface="Grandis" panose="00000500000000000000" pitchFamily="50" charset="-18"/>
                      </a:rPr>
                      <a:pPr>
                        <a:defRPr sz="1800"/>
                      </a:pPr>
                      <a:t>[HODNOTA]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E4D-4FC2-B02E-5CDFBCC91C03}"/>
                </c:ext>
              </c:extLst>
            </c:dLbl>
            <c:dLbl>
              <c:idx val="1"/>
              <c:layout>
                <c:manualLayout>
                  <c:x val="-6.2234375000000113E-2"/>
                  <c:y val="2.1093748702402271E-2"/>
                </c:manualLayout>
              </c:layout>
              <c:tx>
                <c:rich>
                  <a:bodyPr/>
                  <a:lstStyle/>
                  <a:p>
                    <a:fld id="{26E55E6B-0969-4556-A619-DA67C1BAD64F}" type="VALUE">
                      <a:rPr lang="en-US" sz="1800">
                        <a:solidFill>
                          <a:srgbClr val="FF0000"/>
                        </a:solidFill>
                        <a:latin typeface="Grandis" panose="00000500000000000000" pitchFamily="50" charset="-18"/>
                        <a:ea typeface="Grandis" panose="00000500000000000000" pitchFamily="50" charset="-18"/>
                      </a:rPr>
                      <a:pPr/>
                      <a:t>[HODNOTA]</a:t>
                    </a:fld>
                    <a:endParaRPr lang="cs-CZ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E4D-4FC2-B02E-5CDFBCC91C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rok 2010</c:v>
                </c:pt>
                <c:pt idx="1">
                  <c:v>rok 2022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591042</c:v>
                </c:pt>
                <c:pt idx="1">
                  <c:v>572432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4D-4FC2-B02E-5CDFBCC91C0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rok 2010</c:v>
                </c:pt>
                <c:pt idx="1">
                  <c:v>rok 2022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4D-4FC2-B02E-5CDFBCC91C0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</c:strCache>
            </c:strRef>
          </c:tx>
          <c:spPr>
            <a:ln w="19050" cap="rnd" cmpd="sng" algn="ctr">
              <a:solidFill>
                <a:schemeClr val="accent3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rok 2010</c:v>
                </c:pt>
                <c:pt idx="1">
                  <c:v>rok 2022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4D-4FC2-B02E-5CDFBCC91C0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50323360"/>
        <c:axId val="1846235920"/>
      </c:lineChart>
      <c:catAx>
        <c:axId val="185032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Grandis" panose="00000500000000000000" pitchFamily="50" charset="-18"/>
                <a:ea typeface="Grandis" panose="00000500000000000000" pitchFamily="50" charset="-18"/>
                <a:cs typeface="+mn-cs"/>
              </a:defRPr>
            </a:pPr>
            <a:endParaRPr lang="cs-CZ"/>
          </a:p>
        </c:txPr>
        <c:crossAx val="1846235920"/>
        <c:crosses val="autoZero"/>
        <c:auto val="1"/>
        <c:lblAlgn val="ctr"/>
        <c:lblOffset val="100"/>
        <c:noMultiLvlLbl val="0"/>
      </c:catAx>
      <c:valAx>
        <c:axId val="1846235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5032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127C2-CF08-45AC-BB46-149D7CD75443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E40AA-5ACF-4B84-8AF7-DD0EA317A8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61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Nárůst významu klíčových dovedností mezi lety 2023 - 2027 dle globálního šetření firem (%)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E2EF47-286A-0349-770B-902C47345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7272807-EC1B-02FB-A962-FF342738E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856ED6-01EC-2DDA-F69D-A2F152C4D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DA31-89C1-4798-8156-17889429A6CD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60D17F-BA55-DADD-5784-32F867E69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8E436D-3D41-F17C-B079-D96F603CA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6CF5-FDEC-41B9-BA63-4CF77D0ED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97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2672B4-6602-B91A-A6DE-19C94A2E2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948A18B-A388-C86D-89CB-509CCCB0F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CC3099-3310-2AF6-E994-FF0CAD8F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DA31-89C1-4798-8156-17889429A6CD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36E1D9-624B-C507-BC5F-630149D7F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EC1E8D-9D15-10FD-2AB5-F36427F4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6CF5-FDEC-41B9-BA63-4CF77D0ED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45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FCD3866-77F9-92F4-03BC-2AF298F4D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B6C0F3D-C265-FFBE-5ACF-2516E63BE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247D8C-0D40-5887-84FC-0DB40697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DA31-89C1-4798-8156-17889429A6CD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1C8F9F-A4A4-9BF3-CA25-E15601D49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37B293-9ABA-F831-46FE-01BA5C1C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6CF5-FDEC-41B9-BA63-4CF77D0ED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43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5B9ED-4EA0-1E09-1EE3-A4CAD852C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2B7629-5C4A-5D87-67B8-F0FCD97F5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6413B0-D0C2-E95F-B9D5-3B4657764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DA31-89C1-4798-8156-17889429A6CD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9D38D6-CBAA-D67F-7928-BFC454BE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2BC9A9-802F-1091-EE75-728631A9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6CF5-FDEC-41B9-BA63-4CF77D0ED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41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C6628-80DB-6AF8-3D4E-B338B3D51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3D7D0F-00BC-4BBA-3E9D-8C237A87E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C4FBDD-65E1-AD95-25FE-11E822BAA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DA31-89C1-4798-8156-17889429A6CD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9D7DE8-CBA4-6EB3-73E0-FEC218767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B56038-6BDF-7227-EB64-557C8A73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6CF5-FDEC-41B9-BA63-4CF77D0ED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41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B38C6-4BAD-26BF-82D9-418F9021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AFD4F4-E2B6-283A-505E-F18810088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5F87A28-F4D7-4049-BAE2-85E17CE52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21F602-6723-CAA3-8A15-FC0D0198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DA31-89C1-4798-8156-17889429A6CD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6F4C75-873B-5AC1-3E16-41289AD52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7EC731-E9AB-EEBF-D3BB-B3099966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6CF5-FDEC-41B9-BA63-4CF77D0ED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23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E06962-B131-44AF-81E9-E3D7C50C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4DBF52-238B-3EE2-BC96-8C3570D28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01E0E6-CF65-595C-B920-4BC10FE6B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459F196-3B87-1325-EDF4-1E3CE20D9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BCA4C86-9248-FCB2-497C-79F61C479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9D5E91F-6772-C2BF-0040-6E84F5E6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DA31-89C1-4798-8156-17889429A6CD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2A661FC-E947-2F41-7AB6-1A4A7207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3A25100-8D96-1D22-BF96-59A721ED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6CF5-FDEC-41B9-BA63-4CF77D0ED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79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95E7B-C2BF-1310-BCCB-E22E0BFB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6973ADA-7094-494A-9C08-2DE6EF7A3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DA31-89C1-4798-8156-17889429A6CD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F6D8E49-EBE3-8532-855A-0B23B78D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065202A-5F94-A468-CC81-687DD9D00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6CF5-FDEC-41B9-BA63-4CF77D0ED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30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9EA32B2-3D04-A964-8876-151AA8582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DA31-89C1-4798-8156-17889429A6CD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58D9449-13DE-F28A-8A32-AEF7D08AE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300218-627F-3428-92E3-C802C3075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6CF5-FDEC-41B9-BA63-4CF77D0ED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09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97822F-7371-0D1F-7388-4D033B56D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0486C4-09C7-839C-4C74-0743D130A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89540F-8C5D-8401-0957-4A333471A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0C19E5-D8E0-66D6-4736-E1BCDD50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DA31-89C1-4798-8156-17889429A6CD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96D1A1-34EA-FF63-B9A5-489EF69A5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4A702A-B00D-9D37-75C6-7C5D6964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6CF5-FDEC-41B9-BA63-4CF77D0ED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63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9FB2D-AC38-9C3A-BFA1-778201B5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487E0C7-99CD-C7E4-F711-A7121CDBE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D62831-1F67-A42C-366F-D0C853077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D3AEE6-B5FE-AE05-5736-3A423E511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DA31-89C1-4798-8156-17889429A6CD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3781FC-6995-C454-1A83-B030550AE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61619D-6047-DD73-143F-6A23CE2D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6CF5-FDEC-41B9-BA63-4CF77D0ED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11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52AA6AC-78FA-AB1F-E8A8-227749EA2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22A4C5-9C7F-17E3-C2B8-4404551B7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7B460D-622A-EC69-CEC4-EA32651BE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9DA31-89C1-4798-8156-17889429A6CD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74C0FD-8517-DE29-D772-C09181D75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6FA1A9-FCF3-D17D-A691-707A762CE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36CF5-FDEC-41B9-BA63-4CF77D0ED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35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fa9fb5e-c4b5-4838-b08f-502eb07669dd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61C4063-D6CB-AC1C-BDD5-70E47CA64166}"/>
              </a:ext>
            </a:extLst>
          </p:cNvPr>
          <p:cNvSpPr txBox="1"/>
          <p:nvPr/>
        </p:nvSpPr>
        <p:spPr>
          <a:xfrm>
            <a:off x="2172477" y="3014471"/>
            <a:ext cx="784704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latin typeface="Grandis" panose="00000500000000000000" pitchFamily="50" charset="-18"/>
                <a:ea typeface="Grandis" panose="00000500000000000000" pitchFamily="50" charset="-18"/>
              </a:rPr>
              <a:t>Ukazatele atraktivity rozvojových aglomerací</a:t>
            </a:r>
          </a:p>
          <a:p>
            <a:pPr algn="ctr"/>
            <a:endParaRPr lang="cs-CZ" sz="4000" b="1" dirty="0">
              <a:latin typeface="Grandis" panose="00000500000000000000" pitchFamily="50" charset="-18"/>
              <a:ea typeface="Grandis" panose="00000500000000000000" pitchFamily="50" charset="-18"/>
            </a:endParaRPr>
          </a:p>
          <a:p>
            <a:pPr algn="ctr"/>
            <a:r>
              <a:rPr lang="cs-CZ" sz="1600" b="1" dirty="0">
                <a:latin typeface="Grandis" panose="00000500000000000000" pitchFamily="50" charset="-18"/>
                <a:ea typeface="Grandis" panose="00000500000000000000" pitchFamily="50" charset="-18"/>
              </a:rPr>
              <a:t>Lukáš Trčka</a:t>
            </a:r>
            <a:br>
              <a:rPr lang="cs-CZ" sz="1600" b="1" dirty="0">
                <a:latin typeface="Grandis" panose="00000500000000000000" pitchFamily="50" charset="-18"/>
                <a:ea typeface="Grandis" panose="00000500000000000000" pitchFamily="50" charset="-18"/>
              </a:rPr>
            </a:br>
            <a:r>
              <a:rPr lang="cs-CZ" sz="1600" b="1" dirty="0">
                <a:latin typeface="Grandis" panose="00000500000000000000" pitchFamily="50" charset="-18"/>
                <a:ea typeface="Grandis" panose="00000500000000000000" pitchFamily="50" charset="-18"/>
              </a:rPr>
              <a:t>TIC Zlín</a:t>
            </a:r>
          </a:p>
          <a:p>
            <a:pPr algn="ctr"/>
            <a:endParaRPr lang="cs-CZ" sz="1600" b="1" dirty="0">
              <a:latin typeface="Grandis" panose="00000500000000000000" pitchFamily="50" charset="-18"/>
              <a:ea typeface="Grandis" panose="00000500000000000000" pitchFamily="50" charset="-18"/>
            </a:endParaRPr>
          </a:p>
          <a:p>
            <a:pPr algn="ctr"/>
            <a:r>
              <a:rPr lang="cs-CZ" sz="1600" b="1" dirty="0">
                <a:latin typeface="Grandis" panose="00000500000000000000" pitchFamily="50" charset="-18"/>
                <a:ea typeface="Grandis" panose="00000500000000000000" pitchFamily="50" charset="-18"/>
              </a:rPr>
              <a:t>Konference “UDRŽITELNÉ BYDLENÍ” I Valašské Klobouky I 14. 9. 2023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5CFDEA8-C178-5CC4-FF18-FAD4CFCBB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40" y="1026556"/>
            <a:ext cx="3327918" cy="62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83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ení k dispozici žádný popis fotky.">
            <a:extLst>
              <a:ext uri="{FF2B5EF4-FFF2-40B4-BE49-F238E27FC236}">
                <a16:creationId xmlns:a16="http://schemas.microsoft.com/office/drawing/2014/main" id="{A00558B3-5861-EAC1-F525-C92DC2404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0"/>
            <a:ext cx="10307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19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4023174B-5F3F-795A-73F6-325A698C34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1042855"/>
              </p:ext>
            </p:extLst>
          </p:nvPr>
        </p:nvGraphicFramePr>
        <p:xfrm>
          <a:off x="287380" y="1258992"/>
          <a:ext cx="7611289" cy="541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83445E63-4C50-D7E7-2E9E-479CF3B4490B}"/>
              </a:ext>
            </a:extLst>
          </p:cNvPr>
          <p:cNvSpPr txBox="1"/>
          <p:nvPr/>
        </p:nvSpPr>
        <p:spPr>
          <a:xfrm>
            <a:off x="8638905" y="2124894"/>
            <a:ext cx="25167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Grandis" panose="00000500000000000000" pitchFamily="50" charset="-18"/>
                <a:ea typeface="Grandis" panose="00000500000000000000" pitchFamily="50" charset="-18"/>
              </a:rPr>
              <a:t>RUD/občan</a:t>
            </a:r>
            <a:br>
              <a:rPr lang="cs-CZ" b="1" dirty="0">
                <a:latin typeface="Grandis" panose="00000500000000000000" pitchFamily="50" charset="-18"/>
                <a:ea typeface="Grandis" panose="00000500000000000000" pitchFamily="50" charset="-18"/>
              </a:rPr>
            </a:br>
            <a:r>
              <a:rPr lang="cs-CZ" b="1" dirty="0">
                <a:latin typeface="Grandis" panose="00000500000000000000" pitchFamily="50" charset="-18"/>
                <a:ea typeface="Grandis" panose="00000500000000000000" pitchFamily="50" charset="-18"/>
              </a:rPr>
              <a:t>(modelová kalkulace pro Valašské Klobouky)</a:t>
            </a:r>
          </a:p>
          <a:p>
            <a:pPr algn="ctr"/>
            <a:endParaRPr lang="cs-CZ" b="1" dirty="0">
              <a:latin typeface="Grandis" panose="00000500000000000000" pitchFamily="50" charset="-18"/>
              <a:ea typeface="Grandis" panose="00000500000000000000" pitchFamily="50" charset="-18"/>
            </a:endParaRPr>
          </a:p>
          <a:p>
            <a:pPr algn="ctr"/>
            <a:r>
              <a:rPr lang="cs-CZ" b="1" dirty="0">
                <a:latin typeface="Grandis" panose="00000500000000000000" pitchFamily="50" charset="-18"/>
                <a:ea typeface="Grandis" panose="00000500000000000000" pitchFamily="50" charset="-18"/>
              </a:rPr>
              <a:t>19 728,64 Kč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90F1DD3-D8BC-93B5-8405-BF45A2115700}"/>
              </a:ext>
            </a:extLst>
          </p:cNvPr>
          <p:cNvSpPr txBox="1"/>
          <p:nvPr/>
        </p:nvSpPr>
        <p:spPr>
          <a:xfrm>
            <a:off x="7872554" y="4927265"/>
            <a:ext cx="4049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Grandis" panose="00000500000000000000" pitchFamily="50" charset="-18"/>
                <a:ea typeface="Grandis" panose="00000500000000000000" pitchFamily="50" charset="-18"/>
              </a:rPr>
              <a:t>- 367 149 990 Kč/ZK/rok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A89DB0D-7C61-7F1A-C2D5-38189E91B0F8}"/>
              </a:ext>
            </a:extLst>
          </p:cNvPr>
          <p:cNvCxnSpPr>
            <a:cxnSpLocks/>
          </p:cNvCxnSpPr>
          <p:nvPr/>
        </p:nvCxnSpPr>
        <p:spPr>
          <a:xfrm flipH="1">
            <a:off x="9897292" y="3909718"/>
            <a:ext cx="1" cy="954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7DD4D8CF-DAD4-61B1-9A7C-E06BF05D5C65}"/>
              </a:ext>
            </a:extLst>
          </p:cNvPr>
          <p:cNvSpPr txBox="1"/>
          <p:nvPr/>
        </p:nvSpPr>
        <p:spPr>
          <a:xfrm>
            <a:off x="348342" y="386582"/>
            <a:ext cx="8159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Všechno je jinak: „doba pocovidová“</a:t>
            </a:r>
          </a:p>
        </p:txBody>
      </p:sp>
    </p:spTree>
    <p:extLst>
      <p:ext uri="{BB962C8B-B14F-4D97-AF65-F5344CB8AC3E}">
        <p14:creationId xmlns:p14="http://schemas.microsoft.com/office/powerpoint/2010/main" val="379476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12E285-8B04-86B7-4655-6979D6861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408"/>
            <a:ext cx="10515600" cy="4897392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Grandis" panose="00000500000000000000" pitchFamily="50" charset="-18"/>
                <a:ea typeface="Grandis" panose="00000500000000000000" pitchFamily="50" charset="-18"/>
              </a:rPr>
              <a:t>Dobrovolná šetrnost</a:t>
            </a:r>
          </a:p>
          <a:p>
            <a:endParaRPr lang="cs-CZ" dirty="0">
              <a:latin typeface="Grandis" panose="00000500000000000000" pitchFamily="50" charset="-18"/>
              <a:ea typeface="Grandis" panose="00000500000000000000" pitchFamily="50" charset="-18"/>
            </a:endParaRPr>
          </a:p>
          <a:p>
            <a:r>
              <a:rPr lang="cs-CZ" dirty="0" err="1">
                <a:latin typeface="Grandis" panose="00000500000000000000" pitchFamily="50" charset="-18"/>
                <a:ea typeface="Grandis" panose="00000500000000000000" pitchFamily="50" charset="-18"/>
              </a:rPr>
              <a:t>Work-life</a:t>
            </a:r>
            <a:r>
              <a:rPr lang="cs-CZ" dirty="0">
                <a:latin typeface="Grandis" panose="00000500000000000000" pitchFamily="50" charset="-18"/>
                <a:ea typeface="Grandis" panose="00000500000000000000" pitchFamily="50" charset="-18"/>
              </a:rPr>
              <a:t> balance</a:t>
            </a:r>
          </a:p>
          <a:p>
            <a:endParaRPr lang="cs-CZ" dirty="0">
              <a:latin typeface="Grandis" panose="00000500000000000000" pitchFamily="50" charset="-18"/>
              <a:ea typeface="Grandis" panose="00000500000000000000" pitchFamily="50" charset="-18"/>
            </a:endParaRPr>
          </a:p>
          <a:p>
            <a:r>
              <a:rPr lang="cs-CZ" dirty="0">
                <a:latin typeface="Grandis" panose="00000500000000000000" pitchFamily="50" charset="-18"/>
                <a:ea typeface="Grandis" panose="00000500000000000000" pitchFamily="50" charset="-18"/>
              </a:rPr>
              <a:t>Potřeba adaptace na klimatickou změnu</a:t>
            </a:r>
          </a:p>
          <a:p>
            <a:endParaRPr lang="cs-CZ" dirty="0">
              <a:latin typeface="Grandis" panose="00000500000000000000" pitchFamily="50" charset="-18"/>
              <a:ea typeface="Grandis" panose="00000500000000000000" pitchFamily="50" charset="-18"/>
            </a:endParaRPr>
          </a:p>
          <a:p>
            <a:r>
              <a:rPr lang="cs-CZ" dirty="0">
                <a:latin typeface="Grandis" panose="00000500000000000000" pitchFamily="50" charset="-18"/>
                <a:ea typeface="Grandis" panose="00000500000000000000" pitchFamily="50" charset="-18"/>
              </a:rPr>
              <a:t>Upozadění průmyslu ve struktuře HDP ve prospěch služeb a distančně vykonavatelných prací</a:t>
            </a:r>
          </a:p>
          <a:p>
            <a:endParaRPr lang="cs-CZ" dirty="0">
              <a:latin typeface="Grandis" panose="00000500000000000000" pitchFamily="50" charset="-18"/>
              <a:ea typeface="Grandis" panose="00000500000000000000" pitchFamily="50" charset="-18"/>
            </a:endParaRPr>
          </a:p>
          <a:p>
            <a:r>
              <a:rPr lang="cs-CZ" dirty="0">
                <a:latin typeface="Grandis" panose="00000500000000000000" pitchFamily="50" charset="-18"/>
                <a:ea typeface="Grandis" panose="00000500000000000000" pitchFamily="50" charset="-18"/>
              </a:rPr>
              <a:t>Migrace za lepšími životními podmínkami jinde v EU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AC32DC5-61EE-6EDA-426E-1F25FF46035F}"/>
              </a:ext>
            </a:extLst>
          </p:cNvPr>
          <p:cNvSpPr txBox="1"/>
          <p:nvPr/>
        </p:nvSpPr>
        <p:spPr>
          <a:xfrm>
            <a:off x="348342" y="386582"/>
            <a:ext cx="8159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Trendy v generaci X a Y v Evropě</a:t>
            </a:r>
          </a:p>
        </p:txBody>
      </p:sp>
    </p:spTree>
    <p:extLst>
      <p:ext uri="{BB962C8B-B14F-4D97-AF65-F5344CB8AC3E}">
        <p14:creationId xmlns:p14="http://schemas.microsoft.com/office/powerpoint/2010/main" val="4168759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f odpovědí Formulářů. Název otázky: Vyber jednu oblast, která je nejdůležitější při tvém rozhodování o tom, kde budeš žít:. Počet odpovědí: 118 odpovědí.">
            <a:extLst>
              <a:ext uri="{FF2B5EF4-FFF2-40B4-BE49-F238E27FC236}">
                <a16:creationId xmlns:a16="http://schemas.microsoft.com/office/drawing/2014/main" id="{9CBB010B-BC26-BC1B-71AD-5C04A8AB1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5137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58DF133-3BE7-292E-55FE-E303E7DA14C3}"/>
              </a:ext>
            </a:extLst>
          </p:cNvPr>
          <p:cNvSpPr txBox="1"/>
          <p:nvPr/>
        </p:nvSpPr>
        <p:spPr>
          <a:xfrm>
            <a:off x="348341" y="386582"/>
            <a:ext cx="11110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Trendy v generaci Z  </a:t>
            </a:r>
            <a:b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</a:br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(výzkum TA ČR, </a:t>
            </a:r>
            <a:r>
              <a:rPr lang="cs-CZ" sz="3200" b="1" dirty="0" err="1">
                <a:latin typeface="Grandis" panose="00000500000000000000" pitchFamily="50" charset="-18"/>
                <a:ea typeface="Grandis" panose="00000500000000000000" pitchFamily="50" charset="-18"/>
              </a:rPr>
              <a:t>Slavičínsko</a:t>
            </a:r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, 2021/2022)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C0FCFD1-F8B8-941D-7B85-54F365FE26B0}"/>
              </a:ext>
            </a:extLst>
          </p:cNvPr>
          <p:cNvSpPr/>
          <p:nvPr/>
        </p:nvSpPr>
        <p:spPr>
          <a:xfrm>
            <a:off x="348341" y="2524125"/>
            <a:ext cx="1528084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EA32C9FD-9A6E-71E5-3A17-E0D42ADAB5A6}"/>
              </a:ext>
            </a:extLst>
          </p:cNvPr>
          <p:cNvSpPr/>
          <p:nvPr/>
        </p:nvSpPr>
        <p:spPr>
          <a:xfrm>
            <a:off x="7419703" y="3831770"/>
            <a:ext cx="1985554" cy="400594"/>
          </a:xfrm>
          <a:prstGeom prst="ellipse">
            <a:avLst/>
          </a:prstGeom>
          <a:noFill/>
          <a:ln w="76200"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80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af odpovědí Formulářů. Název otázky: Jak moc se zajímáš o situaci v následujících oblastech?. Počet odpovědí: .">
            <a:extLst>
              <a:ext uri="{FF2B5EF4-FFF2-40B4-BE49-F238E27FC236}">
                <a16:creationId xmlns:a16="http://schemas.microsoft.com/office/drawing/2014/main" id="{4D485E48-332A-B80E-767A-66A71FA9B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52" y="1776548"/>
            <a:ext cx="9851295" cy="481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8505C1F-01A3-97C1-9097-8A150ACA443F}"/>
              </a:ext>
            </a:extLst>
          </p:cNvPr>
          <p:cNvSpPr txBox="1"/>
          <p:nvPr/>
        </p:nvSpPr>
        <p:spPr>
          <a:xfrm>
            <a:off x="348341" y="386582"/>
            <a:ext cx="11110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Trendy v generaci Z  </a:t>
            </a:r>
            <a:b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</a:br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(výzkum TA ČR, </a:t>
            </a:r>
            <a:r>
              <a:rPr lang="cs-CZ" sz="3200" b="1" dirty="0" err="1">
                <a:latin typeface="Grandis" panose="00000500000000000000" pitchFamily="50" charset="-18"/>
                <a:ea typeface="Grandis" panose="00000500000000000000" pitchFamily="50" charset="-18"/>
              </a:rPr>
              <a:t>Slavičínsko</a:t>
            </a:r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, 2021/2022)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241872E7-1A5B-5B40-6861-BA4EA5FFA057}"/>
              </a:ext>
            </a:extLst>
          </p:cNvPr>
          <p:cNvSpPr/>
          <p:nvPr/>
        </p:nvSpPr>
        <p:spPr>
          <a:xfrm rot="5400000">
            <a:off x="2520042" y="4978038"/>
            <a:ext cx="1352005" cy="40059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EDD542E2-CB27-04F3-DDFD-381492B9CD9A}"/>
              </a:ext>
            </a:extLst>
          </p:cNvPr>
          <p:cNvSpPr/>
          <p:nvPr/>
        </p:nvSpPr>
        <p:spPr>
          <a:xfrm rot="5400000">
            <a:off x="7930244" y="4888775"/>
            <a:ext cx="1530532" cy="40059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5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af odpovědí Formulářů. Název otázky: Jaký vliv mají nebo měli na tvé rozhodování o volbě oboru, školy či povolání následující lidé či média?. Počet odpovědí: .">
            <a:extLst>
              <a:ext uri="{FF2B5EF4-FFF2-40B4-BE49-F238E27FC236}">
                <a16:creationId xmlns:a16="http://schemas.microsoft.com/office/drawing/2014/main" id="{3B6B1A8D-2476-177F-4042-5C6520B33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687"/>
            <a:ext cx="12192000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E26B9256-68A9-7376-65A0-B555D9B2436E}"/>
              </a:ext>
            </a:extLst>
          </p:cNvPr>
          <p:cNvSpPr/>
          <p:nvPr/>
        </p:nvSpPr>
        <p:spPr>
          <a:xfrm rot="5400000">
            <a:off x="5092336" y="4761415"/>
            <a:ext cx="2042161" cy="40059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A84597B4-094F-2867-392C-90CDC78A60CA}"/>
              </a:ext>
            </a:extLst>
          </p:cNvPr>
          <p:cNvSpPr/>
          <p:nvPr/>
        </p:nvSpPr>
        <p:spPr>
          <a:xfrm rot="5400000">
            <a:off x="8647610" y="4480558"/>
            <a:ext cx="2865118" cy="40059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64BF69D-C12D-B512-6CE4-EF810E993EF4}"/>
              </a:ext>
            </a:extLst>
          </p:cNvPr>
          <p:cNvSpPr txBox="1"/>
          <p:nvPr/>
        </p:nvSpPr>
        <p:spPr>
          <a:xfrm>
            <a:off x="348341" y="386582"/>
            <a:ext cx="11110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Trendy v generaci Z  </a:t>
            </a:r>
            <a:b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</a:br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(výzkum TA ČR, </a:t>
            </a:r>
            <a:r>
              <a:rPr lang="cs-CZ" sz="3200" b="1" dirty="0" err="1">
                <a:latin typeface="Grandis" panose="00000500000000000000" pitchFamily="50" charset="-18"/>
                <a:ea typeface="Grandis" panose="00000500000000000000" pitchFamily="50" charset="-18"/>
              </a:rPr>
              <a:t>Slavičínsko</a:t>
            </a:r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, 2021/2022)</a:t>
            </a:r>
          </a:p>
        </p:txBody>
      </p:sp>
    </p:spTree>
    <p:extLst>
      <p:ext uri="{BB962C8B-B14F-4D97-AF65-F5344CB8AC3E}">
        <p14:creationId xmlns:p14="http://schemas.microsoft.com/office/powerpoint/2010/main" val="166532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raf odpovědí Formulářů. Název otázky: Kolik času jsi ochoten/a  trávit denně dojížděním do práce (maximální doba trvání  jedné cesty)?. Počet odpovědí: 116 odpovědí.">
            <a:extLst>
              <a:ext uri="{FF2B5EF4-FFF2-40B4-BE49-F238E27FC236}">
                <a16:creationId xmlns:a16="http://schemas.microsoft.com/office/drawing/2014/main" id="{8F668E38-7490-F03B-D2C0-7E25F5253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9040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58FC0745-975A-F32B-0516-A07E9C971B1D}"/>
              </a:ext>
            </a:extLst>
          </p:cNvPr>
          <p:cNvSpPr/>
          <p:nvPr/>
        </p:nvSpPr>
        <p:spPr>
          <a:xfrm>
            <a:off x="264249" y="2316752"/>
            <a:ext cx="1528084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529DBCE-48ED-928E-CAC7-EA2F2053CC31}"/>
              </a:ext>
            </a:extLst>
          </p:cNvPr>
          <p:cNvSpPr txBox="1"/>
          <p:nvPr/>
        </p:nvSpPr>
        <p:spPr>
          <a:xfrm>
            <a:off x="348341" y="386582"/>
            <a:ext cx="11110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Trendy v generaci Z  </a:t>
            </a:r>
            <a:b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</a:br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(výzkum TA ČR, </a:t>
            </a:r>
            <a:r>
              <a:rPr lang="cs-CZ" sz="3200" b="1" dirty="0" err="1">
                <a:latin typeface="Grandis" panose="00000500000000000000" pitchFamily="50" charset="-18"/>
                <a:ea typeface="Grandis" panose="00000500000000000000" pitchFamily="50" charset="-18"/>
              </a:rPr>
              <a:t>Slavičínsko</a:t>
            </a:r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, 2021/2022)</a:t>
            </a:r>
          </a:p>
        </p:txBody>
      </p:sp>
    </p:spTree>
    <p:extLst>
      <p:ext uri="{BB962C8B-B14F-4D97-AF65-F5344CB8AC3E}">
        <p14:creationId xmlns:p14="http://schemas.microsoft.com/office/powerpoint/2010/main" val="4274974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4200831F-8292-4610-4AD3-D60E3F6D300B}"/>
              </a:ext>
            </a:extLst>
          </p:cNvPr>
          <p:cNvSpPr/>
          <p:nvPr/>
        </p:nvSpPr>
        <p:spPr>
          <a:xfrm>
            <a:off x="338816" y="1609725"/>
            <a:ext cx="1528084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2" descr="Graf odpovědí Formulářů. Název otázky: Chtěl/a bys v blízké budoucnosti podnikat?. Počet odpovědí: 116 odpovědí.">
            <a:extLst>
              <a:ext uri="{FF2B5EF4-FFF2-40B4-BE49-F238E27FC236}">
                <a16:creationId xmlns:a16="http://schemas.microsoft.com/office/drawing/2014/main" id="{B69FEAA6-CCA6-C545-1B47-0F6534F64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06BA0A97-C013-DBA1-2719-645ECE47B676}"/>
              </a:ext>
            </a:extLst>
          </p:cNvPr>
          <p:cNvSpPr/>
          <p:nvPr/>
        </p:nvSpPr>
        <p:spPr>
          <a:xfrm>
            <a:off x="338816" y="2377712"/>
            <a:ext cx="1528084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28D12B8-E393-C692-86C3-D73095C87524}"/>
              </a:ext>
            </a:extLst>
          </p:cNvPr>
          <p:cNvSpPr txBox="1"/>
          <p:nvPr/>
        </p:nvSpPr>
        <p:spPr>
          <a:xfrm>
            <a:off x="348341" y="386582"/>
            <a:ext cx="11110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Trendy v generaci Z  </a:t>
            </a:r>
            <a:b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</a:br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(výzkum TA ČR, </a:t>
            </a:r>
            <a:r>
              <a:rPr lang="cs-CZ" sz="3200" b="1" dirty="0" err="1">
                <a:latin typeface="Grandis" panose="00000500000000000000" pitchFamily="50" charset="-18"/>
                <a:ea typeface="Grandis" panose="00000500000000000000" pitchFamily="50" charset="-18"/>
              </a:rPr>
              <a:t>Slavičínsko</a:t>
            </a:r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, 2021/2022)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165B9C23-43E1-82C7-9CC2-8E617E42A2AC}"/>
              </a:ext>
            </a:extLst>
          </p:cNvPr>
          <p:cNvSpPr/>
          <p:nvPr/>
        </p:nvSpPr>
        <p:spPr>
          <a:xfrm>
            <a:off x="7408981" y="3726110"/>
            <a:ext cx="2077407" cy="70505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39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35A3FEC-693A-21CB-383D-12B606394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873" y="2122561"/>
            <a:ext cx="5700254" cy="353598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320A19A-DFCD-E3DE-0D23-225A1E21B003}"/>
              </a:ext>
            </a:extLst>
          </p:cNvPr>
          <p:cNvSpPr txBox="1"/>
          <p:nvPr/>
        </p:nvSpPr>
        <p:spPr>
          <a:xfrm>
            <a:off x="348341" y="386582"/>
            <a:ext cx="11110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Neovlivnitelné trendy</a:t>
            </a:r>
            <a:b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</a:br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v populaci (CZ vs. EU)</a:t>
            </a:r>
          </a:p>
        </p:txBody>
      </p:sp>
    </p:spTree>
    <p:extLst>
      <p:ext uri="{BB962C8B-B14F-4D97-AF65-F5344CB8AC3E}">
        <p14:creationId xmlns:p14="http://schemas.microsoft.com/office/powerpoint/2010/main" val="2658395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C494466-070C-C0EC-348D-402E7744C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599" y="925191"/>
            <a:ext cx="6408975" cy="503725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1441B5B-DBAB-C00C-4C6D-728283729ED7}"/>
              </a:ext>
            </a:extLst>
          </p:cNvPr>
          <p:cNvSpPr txBox="1"/>
          <p:nvPr/>
        </p:nvSpPr>
        <p:spPr>
          <a:xfrm>
            <a:off x="348341" y="386582"/>
            <a:ext cx="11110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Neovlivnitelné trendy</a:t>
            </a:r>
            <a:b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</a:br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v populaci (CZ vs. EU)</a:t>
            </a:r>
          </a:p>
        </p:txBody>
      </p:sp>
    </p:spTree>
    <p:extLst>
      <p:ext uri="{BB962C8B-B14F-4D97-AF65-F5344CB8AC3E}">
        <p14:creationId xmlns:p14="http://schemas.microsoft.com/office/powerpoint/2010/main" val="169979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řipravujeme Valašské Klobouky a okolí z nebe | Česko z nebe">
            <a:extLst>
              <a:ext uri="{FF2B5EF4-FFF2-40B4-BE49-F238E27FC236}">
                <a16:creationId xmlns:a16="http://schemas.microsoft.com/office/drawing/2014/main" id="{19FBA16C-E12E-64B3-43B2-04710D034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0"/>
            <a:ext cx="10274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36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3944B14-4385-F13F-AE97-55D86D1B0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806" y="1629806"/>
            <a:ext cx="6553768" cy="403132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427197E-D76F-9C64-4F8D-13DE0B219499}"/>
              </a:ext>
            </a:extLst>
          </p:cNvPr>
          <p:cNvSpPr txBox="1"/>
          <p:nvPr/>
        </p:nvSpPr>
        <p:spPr>
          <a:xfrm>
            <a:off x="348341" y="386582"/>
            <a:ext cx="11110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Neovlivnitelné trendy</a:t>
            </a:r>
            <a:b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</a:br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v populaci (CZ vs. EU)</a:t>
            </a:r>
          </a:p>
        </p:txBody>
      </p:sp>
    </p:spTree>
    <p:extLst>
      <p:ext uri="{BB962C8B-B14F-4D97-AF65-F5344CB8AC3E}">
        <p14:creationId xmlns:p14="http://schemas.microsoft.com/office/powerpoint/2010/main" val="178352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0C2C81A-0159-FC11-3F26-82DFACADE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533" y="905698"/>
            <a:ext cx="6647146" cy="534581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90BA8BD-6BCD-AF04-818C-58DD1037B282}"/>
              </a:ext>
            </a:extLst>
          </p:cNvPr>
          <p:cNvSpPr txBox="1"/>
          <p:nvPr/>
        </p:nvSpPr>
        <p:spPr>
          <a:xfrm>
            <a:off x="348341" y="386582"/>
            <a:ext cx="11110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Neovlivnitelné trendy</a:t>
            </a:r>
            <a:b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</a:br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v populaci (CZ vs. EU)</a:t>
            </a:r>
          </a:p>
        </p:txBody>
      </p:sp>
    </p:spTree>
    <p:extLst>
      <p:ext uri="{BB962C8B-B14F-4D97-AF65-F5344CB8AC3E}">
        <p14:creationId xmlns:p14="http://schemas.microsoft.com/office/powerpoint/2010/main" val="2500756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61EE956E-2CEC-67C7-A3C3-149E21D87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274" y="193291"/>
            <a:ext cx="6901348" cy="647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4CE26E4-C896-2351-DA44-FF0CDB858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503" y="3115345"/>
            <a:ext cx="2880610" cy="1592718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D27C7F36-8DAE-7378-BF06-250F942D9BE1}"/>
              </a:ext>
            </a:extLst>
          </p:cNvPr>
          <p:cNvSpPr txBox="1"/>
          <p:nvPr/>
        </p:nvSpPr>
        <p:spPr>
          <a:xfrm>
            <a:off x="348341" y="386582"/>
            <a:ext cx="11110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Neovlivnitelné trendy</a:t>
            </a:r>
            <a:b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</a:br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v populaci (CZ vs. EU)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B6326298-7AF8-C1A9-0BB5-B4878208546F}"/>
              </a:ext>
            </a:extLst>
          </p:cNvPr>
          <p:cNvSpPr/>
          <p:nvPr/>
        </p:nvSpPr>
        <p:spPr>
          <a:xfrm>
            <a:off x="5139415" y="215131"/>
            <a:ext cx="2524128" cy="742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322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A3B665C-1035-4912-0C3F-BD33DE543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545" y="3514725"/>
            <a:ext cx="5410200" cy="334327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9903C69-027F-FF6A-EB21-496537F96899}"/>
              </a:ext>
            </a:extLst>
          </p:cNvPr>
          <p:cNvSpPr txBox="1"/>
          <p:nvPr/>
        </p:nvSpPr>
        <p:spPr>
          <a:xfrm>
            <a:off x="2402632" y="2196721"/>
            <a:ext cx="7386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latin typeface="Grandis" panose="00000500000000000000" pitchFamily="50" charset="-18"/>
                <a:ea typeface="Grandis" panose="00000500000000000000" pitchFamily="50" charset="-18"/>
              </a:rPr>
              <a:t>JAK A KAM DÁL?</a:t>
            </a:r>
          </a:p>
        </p:txBody>
      </p:sp>
    </p:spTree>
    <p:extLst>
      <p:ext uri="{BB962C8B-B14F-4D97-AF65-F5344CB8AC3E}">
        <p14:creationId xmlns:p14="http://schemas.microsoft.com/office/powerpoint/2010/main" val="249237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89903C69-027F-FF6A-EB21-496537F96899}"/>
              </a:ext>
            </a:extLst>
          </p:cNvPr>
          <p:cNvSpPr txBox="1"/>
          <p:nvPr/>
        </p:nvSpPr>
        <p:spPr>
          <a:xfrm>
            <a:off x="1373932" y="2693656"/>
            <a:ext cx="94441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latin typeface="Grandis" panose="00000500000000000000" pitchFamily="50" charset="-18"/>
                <a:ea typeface="Grandis" panose="00000500000000000000" pitchFamily="50" charset="-18"/>
              </a:rPr>
              <a:t>DOVEDNOSTI LIDÍ &amp;</a:t>
            </a:r>
          </a:p>
          <a:p>
            <a:pPr algn="ctr"/>
            <a:r>
              <a:rPr lang="cs-CZ" sz="6000" b="1" dirty="0">
                <a:latin typeface="Grandis" panose="00000500000000000000" pitchFamily="50" charset="-18"/>
                <a:ea typeface="Grandis" panose="00000500000000000000" pitchFamily="50" charset="-18"/>
              </a:rPr>
              <a:t>SPECIALIZACE ÚZEMÍ</a:t>
            </a:r>
          </a:p>
        </p:txBody>
      </p:sp>
    </p:spTree>
    <p:extLst>
      <p:ext uri="{BB962C8B-B14F-4D97-AF65-F5344CB8AC3E}">
        <p14:creationId xmlns:p14="http://schemas.microsoft.com/office/powerpoint/2010/main" val="3365519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Nárůst významu klíčových dovedností mezi lety 2023 - 2027 dle globálního šetření firem (%) ,textbox ,tableE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490" y="485190"/>
            <a:ext cx="10957510" cy="6251511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Future of Jobs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C4174BC-F3EB-FE92-86F9-11DE842A1464}"/>
              </a:ext>
            </a:extLst>
          </p:cNvPr>
          <p:cNvSpPr txBox="1"/>
          <p:nvPr/>
        </p:nvSpPr>
        <p:spPr>
          <a:xfrm>
            <a:off x="255035" y="192802"/>
            <a:ext cx="11110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Dovednosti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9B937014-C4CC-7DCB-3ED0-982045AA80B5}"/>
              </a:ext>
            </a:extLst>
          </p:cNvPr>
          <p:cNvSpPr/>
          <p:nvPr/>
        </p:nvSpPr>
        <p:spPr>
          <a:xfrm>
            <a:off x="62207" y="1711724"/>
            <a:ext cx="302400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atin typeface="Grandis" panose="00000500000000000000" pitchFamily="50" charset="-18"/>
                <a:ea typeface="Grandis" panose="00000500000000000000" pitchFamily="50" charset="-18"/>
              </a:rPr>
              <a:t>Lidé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50D2E01-F2A7-FF44-B7BE-E8B9212F3FB9}"/>
              </a:ext>
            </a:extLst>
          </p:cNvPr>
          <p:cNvSpPr/>
          <p:nvPr/>
        </p:nvSpPr>
        <p:spPr>
          <a:xfrm>
            <a:off x="3086207" y="1458689"/>
            <a:ext cx="30240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atin typeface="Grandis" panose="00000500000000000000" pitchFamily="50" charset="-18"/>
                <a:ea typeface="Grandis" panose="00000500000000000000" pitchFamily="50" charset="-18"/>
              </a:rPr>
              <a:t>Služby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7734E32-54E1-1284-1E5B-8BB648456F0D}"/>
              </a:ext>
            </a:extLst>
          </p:cNvPr>
          <p:cNvSpPr/>
          <p:nvPr/>
        </p:nvSpPr>
        <p:spPr>
          <a:xfrm>
            <a:off x="6110207" y="1225419"/>
            <a:ext cx="3024000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atin typeface="Grandis" panose="00000500000000000000" pitchFamily="50" charset="-18"/>
                <a:ea typeface="Grandis" panose="00000500000000000000" pitchFamily="50" charset="-18"/>
              </a:rPr>
              <a:t>Infrastruktura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19399BF-76CC-A26A-D2B8-31CA4C05536B}"/>
              </a:ext>
            </a:extLst>
          </p:cNvPr>
          <p:cNvSpPr/>
          <p:nvPr/>
        </p:nvSpPr>
        <p:spPr>
          <a:xfrm>
            <a:off x="9134207" y="954832"/>
            <a:ext cx="3024000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atin typeface="Grandis" panose="00000500000000000000" pitchFamily="50" charset="-18"/>
                <a:ea typeface="Grandis" panose="00000500000000000000" pitchFamily="50" charset="-18"/>
              </a:rPr>
              <a:t>Internacionalizace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A695764-A683-F313-C010-3D3DE4ACBE59}"/>
              </a:ext>
            </a:extLst>
          </p:cNvPr>
          <p:cNvSpPr txBox="1"/>
          <p:nvPr/>
        </p:nvSpPr>
        <p:spPr>
          <a:xfrm>
            <a:off x="22899" y="2109520"/>
            <a:ext cx="302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200" b="1" dirty="0">
                <a:solidFill>
                  <a:schemeClr val="accent2">
                    <a:lumMod val="75000"/>
                  </a:schemeClr>
                </a:solidFill>
              </a:rPr>
              <a:t>Systémově rozvíjené podmínky aktivního občanství, občanské angažovanosti a participace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cs-CZ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200" b="1" dirty="0">
                <a:solidFill>
                  <a:schemeClr val="accent2">
                    <a:lumMod val="75000"/>
                  </a:schemeClr>
                </a:solidFill>
              </a:rPr>
              <a:t>Celoživotní vzdělávání</a:t>
            </a:r>
            <a:r>
              <a:rPr lang="cs-CZ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1200" dirty="0"/>
              <a:t>založené na celostním přístupu, zážitkové pedagogice, talent managementu s orientací na dovednosti všech generací. </a:t>
            </a:r>
          </a:p>
          <a:p>
            <a:endParaRPr lang="cs-CZ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200" b="1" dirty="0">
                <a:solidFill>
                  <a:schemeClr val="accent2">
                    <a:lumMod val="75000"/>
                  </a:schemeClr>
                </a:solidFill>
              </a:rPr>
              <a:t>Ekonomicky spravedlivý systém akcentující přidanou hodnotu na trhu práce </a:t>
            </a:r>
            <a:r>
              <a:rPr lang="cs-CZ" sz="1200" dirty="0"/>
              <a:t>– vyšší přidaná hodnota znamená vyšší mzdu (6. kraj dle HDP musí znamenat 6. kraj v průměrné mzdě)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cs-CZ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200" b="1" dirty="0" err="1">
                <a:solidFill>
                  <a:schemeClr val="accent2">
                    <a:lumMod val="75000"/>
                  </a:schemeClr>
                </a:solidFill>
              </a:rPr>
              <a:t>Ambasadorství</a:t>
            </a:r>
            <a:r>
              <a:rPr lang="cs-CZ" sz="1200" b="1" dirty="0">
                <a:solidFill>
                  <a:schemeClr val="accent2">
                    <a:lumMod val="75000"/>
                  </a:schemeClr>
                </a:solidFill>
              </a:rPr>
              <a:t> „hrdosti“ občana ZK</a:t>
            </a:r>
            <a:r>
              <a:rPr lang="cs-CZ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1200" dirty="0"/>
              <a:t>(je dobré tu žít); domov je tam, kde se člověk cítí v bezpečí, kde funguje sounáležitost lidí, kde je vysoká naděje na nadprůměrné dožití)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4722302-8498-9B42-AAF7-B33457BA15B0}"/>
              </a:ext>
            </a:extLst>
          </p:cNvPr>
          <p:cNvSpPr txBox="1"/>
          <p:nvPr/>
        </p:nvSpPr>
        <p:spPr>
          <a:xfrm>
            <a:off x="3076380" y="1810194"/>
            <a:ext cx="302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</a:rPr>
              <a:t>Rozvoj služeb podpory podnikání a </a:t>
            </a:r>
            <a:r>
              <a:rPr lang="cs-CZ" sz="1200" b="1" dirty="0" err="1">
                <a:solidFill>
                  <a:schemeClr val="accent1">
                    <a:lumMod val="75000"/>
                  </a:schemeClr>
                </a:solidFill>
              </a:rPr>
              <a:t>VaVaI</a:t>
            </a:r>
            <a:r>
              <a:rPr lang="cs-CZ" sz="1200" dirty="0"/>
              <a:t> (podpora pozice a specializace ZK)</a:t>
            </a:r>
            <a:endParaRPr lang="cs-CZ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cs-CZ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</a:rPr>
              <a:t>Digitalizace veřejné správy </a:t>
            </a:r>
            <a:r>
              <a:rPr lang="cs-CZ" sz="1200" dirty="0"/>
              <a:t>umožňující občanům i firmám řešit životní situace </a:t>
            </a:r>
            <a:r>
              <a:rPr lang="cs-CZ" sz="1200" dirty="0" err="1"/>
              <a:t>remote</a:t>
            </a:r>
            <a:endParaRPr lang="cs-CZ" sz="1200" dirty="0"/>
          </a:p>
          <a:p>
            <a:endParaRPr lang="cs-CZ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</a:rPr>
              <a:t>Specializovaný systém krajské zdravotní péče</a:t>
            </a:r>
          </a:p>
          <a:p>
            <a:endParaRPr lang="cs-CZ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</a:rPr>
              <a:t>Odpovědný sociální systém </a:t>
            </a:r>
            <a:r>
              <a:rPr lang="cs-CZ" sz="1200" dirty="0"/>
              <a:t>(rozvoj terénní sociální péče, zavádění </a:t>
            </a:r>
            <a:r>
              <a:rPr lang="cs-CZ" sz="1200" dirty="0" err="1"/>
              <a:t>asistivních</a:t>
            </a:r>
            <a:r>
              <a:rPr lang="cs-CZ" sz="1200" dirty="0"/>
              <a:t> a </a:t>
            </a:r>
            <a:r>
              <a:rPr lang="cs-CZ" sz="1200" dirty="0" err="1"/>
              <a:t>imersiviních</a:t>
            </a:r>
            <a:r>
              <a:rPr lang="cs-CZ" sz="1200" dirty="0"/>
              <a:t> technologií, využití potenciálu </a:t>
            </a:r>
            <a:r>
              <a:rPr lang="cs-CZ" sz="1200" dirty="0" err="1"/>
              <a:t>silver</a:t>
            </a:r>
            <a:r>
              <a:rPr lang="cs-CZ" sz="1200" dirty="0"/>
              <a:t> </a:t>
            </a:r>
            <a:r>
              <a:rPr lang="cs-CZ" sz="1200" dirty="0" err="1"/>
              <a:t>economy</a:t>
            </a:r>
            <a:r>
              <a:rPr lang="cs-CZ" sz="1200" dirty="0"/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cs-CZ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200" b="1" dirty="0" err="1">
                <a:solidFill>
                  <a:schemeClr val="accent1">
                    <a:lumMod val="75000"/>
                  </a:schemeClr>
                </a:solidFill>
              </a:rPr>
              <a:t>Cirkularita</a:t>
            </a: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</a:rPr>
              <a:t> a ekologie novým standardem služeb ve ZK</a:t>
            </a:r>
            <a:r>
              <a:rPr lang="cs-CZ" sz="1200" dirty="0"/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cs-CZ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</a:rPr>
              <a:t>Typizovaná SMART řešení pro obce ZK</a:t>
            </a:r>
          </a:p>
          <a:p>
            <a:endParaRPr lang="cs-CZ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</a:rPr>
              <a:t>Slovácký/Valašský „pomalý“ cestovní ruch </a:t>
            </a:r>
            <a:r>
              <a:rPr lang="cs-CZ" sz="1200" dirty="0"/>
              <a:t>(centra pro hluboký odpočinek, lokální gastro, </a:t>
            </a:r>
            <a:r>
              <a:rPr lang="cs-CZ" sz="1200" dirty="0" err="1"/>
              <a:t>amazing</a:t>
            </a:r>
            <a:r>
              <a:rPr lang="cs-CZ" sz="1200" dirty="0"/>
              <a:t> </a:t>
            </a:r>
            <a:r>
              <a:rPr lang="cs-CZ" sz="1200" dirty="0" err="1"/>
              <a:t>places</a:t>
            </a:r>
            <a:r>
              <a:rPr lang="cs-CZ" sz="1200" dirty="0"/>
              <a:t>)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B5A3F77-74EB-40B8-132A-3FEA375FCD2C}"/>
              </a:ext>
            </a:extLst>
          </p:cNvPr>
          <p:cNvSpPr txBox="1"/>
          <p:nvPr/>
        </p:nvSpPr>
        <p:spPr>
          <a:xfrm>
            <a:off x="6090553" y="1629885"/>
            <a:ext cx="302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200" b="1" dirty="0">
                <a:solidFill>
                  <a:schemeClr val="accent6">
                    <a:lumMod val="75000"/>
                  </a:schemeClr>
                </a:solidFill>
              </a:rPr>
              <a:t>Dokončení infrastruktury pro efektivní integrovanou veřejnou dopravu </a:t>
            </a:r>
            <a:r>
              <a:rPr lang="cs-CZ" sz="1200" dirty="0"/>
              <a:t>(IDZ, cílené program prioritizace hromadné dopravy nad individuální)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cs-CZ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200" b="1" dirty="0">
                <a:solidFill>
                  <a:schemeClr val="accent6">
                    <a:lumMod val="75000"/>
                  </a:schemeClr>
                </a:solidFill>
              </a:rPr>
              <a:t>Součinnost ZK a ORP národní úrovni při dobudování páteřní sítě dálnic a železnic</a:t>
            </a:r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200" dirty="0"/>
              <a:t>(transparentnost procesů, SPRDI)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cs-CZ" sz="12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200" b="1" dirty="0">
                <a:solidFill>
                  <a:schemeClr val="accent6">
                    <a:lumMod val="75000"/>
                  </a:schemeClr>
                </a:solidFill>
              </a:rPr>
              <a:t>BIM pro krajské a obecní nemovitosti </a:t>
            </a:r>
            <a:r>
              <a:rPr lang="cs-CZ" sz="1200" dirty="0"/>
              <a:t>(vytvoření digitálních dvojčat těchto nemovitostí a jejich lepší využití s participací soukromého sektoru; efektivní energetický management)</a:t>
            </a:r>
            <a:endParaRPr lang="cs-CZ" sz="12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cs-CZ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200" b="1" dirty="0">
                <a:solidFill>
                  <a:schemeClr val="accent6">
                    <a:lumMod val="75000"/>
                  </a:schemeClr>
                </a:solidFill>
              </a:rPr>
              <a:t>Podpora rozvoje podnikatelské infrastruktury pro činnosti s vyšší přidanou hodnotou v doménách specializace ZK </a:t>
            </a:r>
            <a:r>
              <a:rPr lang="cs-CZ" sz="1200" dirty="0"/>
              <a:t>(pasport podnikatelského prostředí, podpora dalšího prohloubení tuzemských podnikatelů s progresí podílu na HPD kraje)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cs-CZ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200" b="1" dirty="0">
                <a:solidFill>
                  <a:schemeClr val="accent6">
                    <a:lumMod val="75000"/>
                  </a:schemeClr>
                </a:solidFill>
              </a:rPr>
              <a:t>Systém udržitelné péče o životní prostředí a související infrastrukturu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917EE27-3905-AC3A-8BF5-B05DAA9D387A}"/>
              </a:ext>
            </a:extLst>
          </p:cNvPr>
          <p:cNvSpPr txBox="1"/>
          <p:nvPr/>
        </p:nvSpPr>
        <p:spPr>
          <a:xfrm>
            <a:off x="9134207" y="1307527"/>
            <a:ext cx="30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Systémová spolupráce v území ZK </a:t>
            </a:r>
            <a:r>
              <a:rPr lang="cs-CZ" sz="1200" dirty="0"/>
              <a:t>(vytvoření formátu sdílení projektů v ORP ZK, pravidelné vzdělávání zástupců municipalit pro rozvoj spolupráce obcí, škálovatelnost rozvojových projektů a hodnocení jejich vlivu na rozvoj regionu)</a:t>
            </a:r>
            <a:endParaRPr lang="cs-CZ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cs-CZ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Nastavení spolupráce mezi moravskými kraji </a:t>
            </a:r>
            <a:r>
              <a:rPr lang="cs-CZ" sz="1200" dirty="0"/>
              <a:t>(definování prioritních oblastí spolupráce a společné komunikace těchto priorit mimo ČR)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cs-CZ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Internacionalizace ZK a řízená migrace </a:t>
            </a:r>
            <a:r>
              <a:rPr lang="cs-CZ" sz="1200" dirty="0"/>
              <a:t>(vytvoření sítě </a:t>
            </a:r>
            <a:r>
              <a:rPr lang="cs-CZ" sz="1200" dirty="0" err="1"/>
              <a:t>expat</a:t>
            </a:r>
            <a:r>
              <a:rPr lang="cs-CZ" sz="1200" dirty="0"/>
              <a:t> center, soft </a:t>
            </a:r>
            <a:r>
              <a:rPr lang="cs-CZ" sz="1200" dirty="0" err="1"/>
              <a:t>landing</a:t>
            </a:r>
            <a:r>
              <a:rPr lang="cs-CZ" sz="1200" dirty="0"/>
              <a:t> balíčky dle skandinávského modelu)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8499AE7-FE9B-5ABF-E63B-34A85BF5B3E4}"/>
              </a:ext>
            </a:extLst>
          </p:cNvPr>
          <p:cNvSpPr txBox="1"/>
          <p:nvPr/>
        </p:nvSpPr>
        <p:spPr>
          <a:xfrm>
            <a:off x="255035" y="192802"/>
            <a:ext cx="11110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Specializace území</a:t>
            </a:r>
          </a:p>
        </p:txBody>
      </p:sp>
    </p:spTree>
    <p:extLst>
      <p:ext uri="{BB962C8B-B14F-4D97-AF65-F5344CB8AC3E}">
        <p14:creationId xmlns:p14="http://schemas.microsoft.com/office/powerpoint/2010/main" val="3371338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>
            <a:extLst>
              <a:ext uri="{FF2B5EF4-FFF2-40B4-BE49-F238E27FC236}">
                <a16:creationId xmlns:a16="http://schemas.microsoft.com/office/drawing/2014/main" id="{D6B42456-3EC9-29BC-AB46-74CA1AC0F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7C77BD8-2779-4335-2A3B-DFD91050A84A}"/>
              </a:ext>
            </a:extLst>
          </p:cNvPr>
          <p:cNvSpPr txBox="1"/>
          <p:nvPr/>
        </p:nvSpPr>
        <p:spPr>
          <a:xfrm>
            <a:off x="9277736" y="2792401"/>
            <a:ext cx="27027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Děkuji </a:t>
            </a:r>
            <a:b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</a:br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za Vaši </a:t>
            </a:r>
          </a:p>
          <a:p>
            <a:r>
              <a:rPr lang="cs-CZ" sz="3200" b="1" dirty="0">
                <a:latin typeface="Grandis" panose="00000500000000000000" pitchFamily="50" charset="-18"/>
                <a:ea typeface="Grandis" panose="00000500000000000000" pitchFamily="50" charset="-18"/>
              </a:rPr>
              <a:t>pozornost.</a:t>
            </a:r>
          </a:p>
          <a:p>
            <a:endParaRPr lang="cs-CZ" sz="3200" b="1" dirty="0">
              <a:latin typeface="Grandis" panose="00000500000000000000" pitchFamily="50" charset="-18"/>
              <a:ea typeface="Grandis" panose="00000500000000000000" pitchFamily="50" charset="-18"/>
            </a:endParaRPr>
          </a:p>
          <a:p>
            <a:endParaRPr lang="cs-CZ" sz="3200" b="1" dirty="0">
              <a:latin typeface="Grandis" panose="00000500000000000000" pitchFamily="50" charset="-18"/>
              <a:ea typeface="Grandis" panose="00000500000000000000" pitchFamily="50" charset="-18"/>
            </a:endParaRPr>
          </a:p>
          <a:p>
            <a:r>
              <a:rPr lang="cs-CZ" sz="2000" b="1" dirty="0">
                <a:latin typeface="Grandis" panose="00000500000000000000" pitchFamily="50" charset="-18"/>
                <a:ea typeface="Grandis" panose="00000500000000000000" pitchFamily="50" charset="-18"/>
              </a:rPr>
              <a:t>Lukáš Trčka</a:t>
            </a:r>
            <a:br>
              <a:rPr lang="cs-CZ" sz="2000" b="1" dirty="0">
                <a:latin typeface="Grandis" panose="00000500000000000000" pitchFamily="50" charset="-18"/>
                <a:ea typeface="Grandis" panose="00000500000000000000" pitchFamily="50" charset="-18"/>
              </a:rPr>
            </a:br>
            <a:r>
              <a:rPr lang="cs-CZ" sz="2000" dirty="0">
                <a:latin typeface="Grandis" panose="00000500000000000000" pitchFamily="50" charset="-18"/>
                <a:ea typeface="Grandis" panose="00000500000000000000" pitchFamily="50" charset="-18"/>
              </a:rPr>
              <a:t>CEO TIC Zlín</a:t>
            </a:r>
            <a:br>
              <a:rPr lang="cs-CZ" sz="2000" dirty="0">
                <a:latin typeface="Grandis" panose="00000500000000000000" pitchFamily="50" charset="-18"/>
                <a:ea typeface="Grandis" panose="00000500000000000000" pitchFamily="50" charset="-18"/>
              </a:rPr>
            </a:br>
            <a:r>
              <a:rPr lang="cs-CZ" sz="2000" dirty="0">
                <a:latin typeface="Grandis" panose="00000500000000000000" pitchFamily="50" charset="-18"/>
                <a:ea typeface="Grandis" panose="00000500000000000000" pitchFamily="50" charset="-18"/>
              </a:rPr>
              <a:t>trcka@ticzlin.cz</a:t>
            </a:r>
          </a:p>
          <a:p>
            <a:r>
              <a:rPr lang="cs-CZ" sz="2000" dirty="0">
                <a:latin typeface="Grandis" panose="00000500000000000000" pitchFamily="50" charset="-18"/>
                <a:ea typeface="Grandis" panose="00000500000000000000" pitchFamily="50" charset="-18"/>
              </a:rPr>
              <a:t>www.ticzlin.cz</a:t>
            </a:r>
          </a:p>
        </p:txBody>
      </p:sp>
    </p:spTree>
    <p:extLst>
      <p:ext uri="{BB962C8B-B14F-4D97-AF65-F5344CB8AC3E}">
        <p14:creationId xmlns:p14="http://schemas.microsoft.com/office/powerpoint/2010/main" val="220164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otogalerie – Cyklostezka Bevlava">
            <a:extLst>
              <a:ext uri="{FF2B5EF4-FFF2-40B4-BE49-F238E27FC236}">
                <a16:creationId xmlns:a16="http://schemas.microsoft.com/office/drawing/2014/main" id="{840CB686-7754-A8E6-AFC6-DBDF1D491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282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531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ůže jít o obrázek 2 lidem a dirndl">
            <a:extLst>
              <a:ext uri="{FF2B5EF4-FFF2-40B4-BE49-F238E27FC236}">
                <a16:creationId xmlns:a16="http://schemas.microsoft.com/office/drawing/2014/main" id="{20C18787-6B92-3D28-B9F9-30D994604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363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81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ůže jít o obrázek 2 lidem , stojícím lidem , jízdnímu kolu , hoře a přírodě">
            <a:extLst>
              <a:ext uri="{FF2B5EF4-FFF2-40B4-BE49-F238E27FC236}">
                <a16:creationId xmlns:a16="http://schemas.microsoft.com/office/drawing/2014/main" id="{A8FBC411-2379-F2F2-8B06-D63307C5E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0"/>
            <a:ext cx="1029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14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ení k dispozici žádný popis fotky.">
            <a:extLst>
              <a:ext uri="{FF2B5EF4-FFF2-40B4-BE49-F238E27FC236}">
                <a16:creationId xmlns:a16="http://schemas.microsoft.com/office/drawing/2014/main" id="{B1B1FFB3-7219-52E4-1EA2-33E04DD53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282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885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Může jít o obrázek květina">
            <a:extLst>
              <a:ext uri="{FF2B5EF4-FFF2-40B4-BE49-F238E27FC236}">
                <a16:creationId xmlns:a16="http://schemas.microsoft.com/office/drawing/2014/main" id="{C124CC12-2699-250C-F3EA-8EBBE4EE7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98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ůže jít o obrázek text">
            <a:extLst>
              <a:ext uri="{FF2B5EF4-FFF2-40B4-BE49-F238E27FC236}">
                <a16:creationId xmlns:a16="http://schemas.microsoft.com/office/drawing/2014/main" id="{08B2FAD8-5EFF-4252-8A3B-1C987C4A7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ení k dispozici žádný popis fotky.">
            <a:extLst>
              <a:ext uri="{FF2B5EF4-FFF2-40B4-BE49-F238E27FC236}">
                <a16:creationId xmlns:a16="http://schemas.microsoft.com/office/drawing/2014/main" id="{557F3961-91A0-199B-70F0-CC5395020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28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485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7726</TotalTime>
  <Words>645</Words>
  <Application>Microsoft Office PowerPoint</Application>
  <PresentationFormat>Širokoúhlá obrazovka</PresentationFormat>
  <Paragraphs>93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Grandis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Future of Jobs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 Trčka</dc:creator>
  <cp:lastModifiedBy>Lukáš Trčka</cp:lastModifiedBy>
  <cp:revision>12</cp:revision>
  <dcterms:created xsi:type="dcterms:W3CDTF">2023-08-18T08:35:34Z</dcterms:created>
  <dcterms:modified xsi:type="dcterms:W3CDTF">2023-09-14T05:31:32Z</dcterms:modified>
</cp:coreProperties>
</file>