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69" r:id="rId4"/>
    <p:sldId id="271" r:id="rId5"/>
    <p:sldId id="272" r:id="rId6"/>
    <p:sldId id="266" r:id="rId7"/>
    <p:sldId id="261" r:id="rId8"/>
    <p:sldId id="262" r:id="rId9"/>
    <p:sldId id="264" r:id="rId10"/>
    <p:sldId id="274" r:id="rId11"/>
    <p:sldId id="267" r:id="rId12"/>
    <p:sldId id="273" r:id="rId13"/>
    <p:sldId id="268" r:id="rId14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8FC33-C518-4C65-ADCA-AB79074E640F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D32A3-E0B1-4CA6-A9AF-A69CBE4E25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03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179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935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92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18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33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005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0269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3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703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88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73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EB6BB-47CD-4C94-8C03-05FC8984B15D}" type="datetimeFigureOut">
              <a:rPr lang="cs-CZ" smtClean="0"/>
              <a:t>20. 9. 2023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5826-A94E-428F-A02C-14AA2823B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56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pcsro.eu/" TargetMode="External"/><Relationship Id="rId2" Type="http://schemas.openxmlformats.org/officeDocument/2006/relationships/hyperlink" Target="mailto:petr.kozel@vpcsro.e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6063" y="1226637"/>
            <a:ext cx="10018295" cy="23876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Ekonomické zhodnocení území </a:t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v gesci podnikatelského inkubátoru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2842" y="4468312"/>
            <a:ext cx="9144000" cy="1655762"/>
          </a:xfrm>
        </p:spPr>
        <p:txBody>
          <a:bodyPr/>
          <a:lstStyle/>
          <a:p>
            <a:r>
              <a:rPr lang="cs-CZ" dirty="0" smtClean="0"/>
              <a:t>14. 9. 2023, Valašské Klobouky, Dům na rohu</a:t>
            </a:r>
          </a:p>
          <a:p>
            <a:r>
              <a:rPr lang="cs-CZ" dirty="0" smtClean="0"/>
              <a:t>Petr Kozel, </a:t>
            </a:r>
            <a:r>
              <a:rPr lang="cs-CZ" dirty="0" err="1" smtClean="0"/>
              <a:t>Klobucký</a:t>
            </a:r>
            <a:r>
              <a:rPr lang="cs-CZ" dirty="0" smtClean="0"/>
              <a:t> podnikatelský inkubátor, jednatel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Aktuální fáze přípravy kvalitních bytových projektů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Z ekonomicko-urbanistické studie máme 4 lokality pro bytovou výstavbu, které jsou nabízeny soukromým investorům a developerům</a:t>
            </a:r>
          </a:p>
          <a:p>
            <a:r>
              <a:rPr lang="cs-CZ" dirty="0" smtClean="0"/>
              <a:t>Hotový je projekt na strategické byty v centru města nad Domem na rohu</a:t>
            </a:r>
          </a:p>
          <a:p>
            <a:r>
              <a:rPr lang="cs-CZ" dirty="0" smtClean="0"/>
              <a:t>Řešíme 2 strategické lokality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72" y="3264568"/>
            <a:ext cx="4943828" cy="3352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53" y="4279792"/>
            <a:ext cx="3130968" cy="23977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728" y="4279792"/>
            <a:ext cx="2550946" cy="24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4277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Bariéry rozvoje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85504"/>
            <a:ext cx="10515600" cy="4351338"/>
          </a:xfrm>
        </p:spPr>
        <p:txBody>
          <a:bodyPr/>
          <a:lstStyle/>
          <a:p>
            <a:r>
              <a:rPr lang="cs-CZ" dirty="0" smtClean="0"/>
              <a:t>Lidské zdroje – mladí odchází do větších měst</a:t>
            </a:r>
          </a:p>
          <a:p>
            <a:r>
              <a:rPr lang="cs-CZ" dirty="0" smtClean="0"/>
              <a:t>Závěr PS PR UR: činnost a požadavky stavebních úřadů se velmi liší</a:t>
            </a:r>
          </a:p>
          <a:p>
            <a:r>
              <a:rPr lang="cs-CZ" dirty="0" smtClean="0"/>
              <a:t>Ekonomika bytový výstavby a nekonkurenceschopnost menších aglomerací</a:t>
            </a:r>
          </a:p>
          <a:p>
            <a:r>
              <a:rPr lang="cs-CZ" dirty="0" smtClean="0"/>
              <a:t>Sociologické </a:t>
            </a:r>
            <a:r>
              <a:rPr lang="cs-CZ" dirty="0"/>
              <a:t>smývání rozdílů mezi městem a </a:t>
            </a:r>
            <a:r>
              <a:rPr lang="cs-CZ" dirty="0" smtClean="0"/>
              <a:t>venkovem – poptávka      po neudržitelných způsobech rozvoje bydlení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pic>
        <p:nvPicPr>
          <p:cNvPr id="5" name="Picture 6" descr="Srub se zelenou střechou v divočině – typická stavba pro sever severní  polokoule - Dřevostavitel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5582"/>
            <a:ext cx="4607801" cy="267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Architektura :: Jew's Ne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01" y="4177952"/>
            <a:ext cx="4062957" cy="26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Až třetina Čechů žije na sídlištích. Panelové domy a jejich okolí však  potřebují koordinovanou údržbu | EARCH.c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58" y="4195061"/>
            <a:ext cx="3521242" cy="266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307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Závěrem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0389" y="1448634"/>
            <a:ext cx="10515600" cy="5224881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1) Bez kvalitní vize celku dílčí aktivity maximální potenciál nevytvoří</a:t>
            </a:r>
          </a:p>
          <a:p>
            <a:pPr marL="0" indent="0">
              <a:buNone/>
            </a:pPr>
            <a:r>
              <a:rPr lang="cs-CZ" dirty="0" smtClean="0"/>
              <a:t>Ekonomicko-urbanistická studie by měla být hlavní koncepcí města, protože má největší vliv na zhodnocení území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2) </a:t>
            </a:r>
            <a:r>
              <a:rPr lang="cs-CZ" dirty="0"/>
              <a:t>Rozvoj konkurenceschopné infrastruktury pro bydlení v menších sídlech není možný bez zapojení strategických firem v rámci konceptu jejich firemní filantropie a zájmu o vyvážený rozvoj území.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3) Stát tvoří různé koncepce podpory bohatých (RUD, ITI …) – rozvíjení krajských měst, ale základ udržitelné struktury státu by měla být úroveň ORP – tzv. malé okresy (viz. Švýcarsko a TOP 10 udržitelných měst)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66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9369" y="1680578"/>
            <a:ext cx="7880684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Děkuji za pozornost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3625" y="3424988"/>
            <a:ext cx="10515600" cy="3369595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Petr Kozel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Kontakt: </a:t>
            </a:r>
          </a:p>
          <a:p>
            <a:pPr marL="0" indent="0" algn="ctr">
              <a:buNone/>
            </a:pPr>
            <a:r>
              <a:rPr lang="cs-CZ" dirty="0" smtClean="0"/>
              <a:t>T: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420 605 701 120</a:t>
            </a:r>
          </a:p>
          <a:p>
            <a:pPr marL="0" indent="0" algn="ctr">
              <a:buNone/>
            </a:pPr>
            <a:r>
              <a:rPr lang="cs-CZ" dirty="0" smtClean="0"/>
              <a:t>E: </a:t>
            </a:r>
            <a:r>
              <a:rPr lang="cs-CZ" dirty="0" smtClean="0">
                <a:hlinkClick r:id="rId2"/>
              </a:rPr>
              <a:t>petr.kozel@vpcsro.eu</a:t>
            </a:r>
            <a:endParaRPr lang="cs-CZ" dirty="0" smtClean="0"/>
          </a:p>
          <a:p>
            <a:pPr marL="0" indent="0" algn="ctr">
              <a:buNone/>
            </a:pPr>
            <a:r>
              <a:rPr lang="cs-CZ" dirty="0" smtClean="0"/>
              <a:t>W: </a:t>
            </a:r>
            <a:r>
              <a:rPr lang="cs-CZ" dirty="0" smtClean="0">
                <a:hlinkClick r:id="rId3"/>
              </a:rPr>
              <a:t>www.vpcsro.eu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664" y="581758"/>
            <a:ext cx="10872536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Č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innost a vize VPC s.r.o. </a:t>
            </a:r>
            <a:b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podnikatelský inkubátor / podnikatelský akcelerátor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1132" y="190732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Valašskokloboucké</a:t>
            </a:r>
            <a:r>
              <a:rPr lang="cs-CZ" dirty="0" smtClean="0"/>
              <a:t> podnikatelské centrum je s.r.o. </a:t>
            </a:r>
          </a:p>
          <a:p>
            <a:pPr marL="0" indent="0">
              <a:buNone/>
            </a:pPr>
            <a:r>
              <a:rPr lang="cs-CZ" dirty="0" smtClean="0"/>
              <a:t>zřízené městem a vykonává následující činnosti:</a:t>
            </a:r>
          </a:p>
          <a:p>
            <a:r>
              <a:rPr lang="cs-CZ" dirty="0" smtClean="0"/>
              <a:t>Poskytování služeb nájemcům</a:t>
            </a:r>
          </a:p>
          <a:p>
            <a:r>
              <a:rPr lang="cs-CZ" dirty="0" smtClean="0"/>
              <a:t>Podpora podnikání</a:t>
            </a:r>
          </a:p>
          <a:p>
            <a:r>
              <a:rPr lang="cs-CZ" dirty="0" smtClean="0"/>
              <a:t>Podpora investic</a:t>
            </a:r>
          </a:p>
          <a:p>
            <a:r>
              <a:rPr lang="cs-CZ" dirty="0"/>
              <a:t>Zavádění inovací v území</a:t>
            </a:r>
          </a:p>
          <a:p>
            <a:r>
              <a:rPr lang="cs-CZ" dirty="0" smtClean="0"/>
              <a:t>Ekonomické zhodnocení území</a:t>
            </a:r>
          </a:p>
          <a:p>
            <a:r>
              <a:rPr lang="cs-CZ" dirty="0" smtClean="0"/>
              <a:t>Podpora strategického řízení v regionu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176" y="4500498"/>
            <a:ext cx="4852738" cy="235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178" y="2294802"/>
            <a:ext cx="3010735" cy="2174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58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Udržitelný rozvoj dle místní Agendy 21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Největší inovací ve městě je koncept udržitelného rozvoje, které řeší samosprávy po celém světě</a:t>
            </a:r>
          </a:p>
          <a:p>
            <a:r>
              <a:rPr lang="cs-CZ" dirty="0" smtClean="0"/>
              <a:t>Převažujícím nástrojem pro zavádění UR je místní Agenda 21</a:t>
            </a:r>
          </a:p>
          <a:p>
            <a:r>
              <a:rPr lang="cs-CZ" dirty="0" smtClean="0"/>
              <a:t>V ČR jedna z nejpropracovanějších metodik při CENII a MŽP</a:t>
            </a:r>
          </a:p>
          <a:p>
            <a:r>
              <a:rPr lang="cs-CZ" dirty="0" smtClean="0"/>
              <a:t>Silná funkční platforma Národní síť Zdravých měst ČR zejména pro sdílení dobré praxe</a:t>
            </a:r>
          </a:p>
          <a:p>
            <a:r>
              <a:rPr lang="cs-CZ" dirty="0" smtClean="0"/>
              <a:t>Výstupem je kvantitativní optimalizace UR v území na základě 21 kritérií MA 21  a dalších indikátorů v 10 oblastech auditů UR</a:t>
            </a:r>
          </a:p>
          <a:p>
            <a:r>
              <a:rPr lang="cs-CZ" dirty="0" smtClean="0"/>
              <a:t>Nevýhodou je absence kvalitativní optimalizace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0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782053" y="182395"/>
            <a:ext cx="10515600" cy="1325563"/>
          </a:xfrm>
        </p:spPr>
        <p:txBody>
          <a:bodyPr/>
          <a:lstStyle/>
          <a:p>
            <a:pPr algn="l"/>
            <a:r>
              <a:rPr lang="cs-CZ" altLang="cs-CZ" dirty="0" smtClean="0">
                <a:solidFill>
                  <a:schemeClr val="accent1">
                    <a:lumMod val="75000"/>
                  </a:schemeClr>
                </a:solidFill>
              </a:rPr>
              <a:t>Obnova města dle Petra Hurníka</a:t>
            </a:r>
          </a:p>
        </p:txBody>
      </p:sp>
      <p:sp>
        <p:nvSpPr>
          <p:cNvPr id="7171" name="Zástupný symbol pro obsah 2"/>
          <p:cNvSpPr>
            <a:spLocks noGrp="1"/>
          </p:cNvSpPr>
          <p:nvPr>
            <p:ph idx="1"/>
          </p:nvPr>
        </p:nvSpPr>
        <p:spPr>
          <a:xfrm>
            <a:off x="838200" y="1507958"/>
            <a:ext cx="10515600" cy="50051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cs-CZ" sz="2200" dirty="0"/>
              <a:t>Porozumění pěti znakům evropského </a:t>
            </a:r>
            <a:r>
              <a:rPr lang="cs-CZ" altLang="cs-CZ" sz="2200" dirty="0" smtClean="0"/>
              <a:t>města </a:t>
            </a:r>
            <a:r>
              <a:rPr lang="cs-CZ" altLang="cs-CZ" sz="2200" dirty="0" err="1" smtClean="0"/>
              <a:t>ála</a:t>
            </a:r>
            <a:r>
              <a:rPr lang="cs-CZ" altLang="cs-CZ" sz="2200" dirty="0" smtClean="0"/>
              <a:t> Camillo Sitte:</a:t>
            </a:r>
            <a:endParaRPr lang="cs-CZ" altLang="cs-CZ" sz="2200" dirty="0"/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200" dirty="0"/>
              <a:t>- vrstvení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200" dirty="0"/>
              <a:t>- těsnost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200" dirty="0"/>
              <a:t>- ušpinění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200" dirty="0"/>
              <a:t>- soukromí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altLang="cs-CZ" sz="2200" dirty="0"/>
              <a:t>- atraktivita </a:t>
            </a:r>
          </a:p>
          <a:p>
            <a:pPr marL="0" indent="0">
              <a:buNone/>
            </a:pPr>
            <a:endParaRPr lang="cs-CZ" altLang="cs-CZ" sz="2200" dirty="0" smtClean="0"/>
          </a:p>
          <a:p>
            <a:pPr marL="0" indent="0">
              <a:buNone/>
            </a:pPr>
            <a:r>
              <a:rPr lang="cs-CZ" altLang="cs-CZ" sz="2200" dirty="0" smtClean="0"/>
              <a:t>umožňuje </a:t>
            </a:r>
            <a:r>
              <a:rPr lang="cs-CZ" altLang="cs-CZ" sz="2200" dirty="0"/>
              <a:t>pochopit město v prostorových, funkčních a právních souvislostech. Umožňuje chovat se způsobem, který nazýváme „Obnova města“ (také vrstvení dovnitř). Pochopit každou stopu lidské činnosti, dovyprávět příběh přerušený válkami a politickými bouřemi, </a:t>
            </a:r>
            <a:r>
              <a:rPr lang="cs-CZ" altLang="cs-CZ" sz="2200" dirty="0">
                <a:solidFill>
                  <a:srgbClr val="FF0000"/>
                </a:solidFill>
              </a:rPr>
              <a:t>vrátit město lidem a lidi městům. </a:t>
            </a:r>
            <a:r>
              <a:rPr lang="cs-CZ" altLang="cs-CZ" sz="2200" dirty="0">
                <a:solidFill>
                  <a:schemeClr val="accent1">
                    <a:lumMod val="75000"/>
                  </a:schemeClr>
                </a:solidFill>
              </a:rPr>
              <a:t>Obnova města je zároveň udržitelným rozvojem města.</a:t>
            </a:r>
          </a:p>
        </p:txBody>
      </p:sp>
      <p:pic>
        <p:nvPicPr>
          <p:cNvPr id="5" name="Picture 4" descr="st_maria_d_sal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18" y="1949116"/>
            <a:ext cx="2087646" cy="325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via_condo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76" y="1949116"/>
            <a:ext cx="2054521" cy="325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enez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780" y="1949116"/>
            <a:ext cx="2066567" cy="325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130" y="1949116"/>
            <a:ext cx="2153897" cy="325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iaza_rot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27" y="0"/>
            <a:ext cx="2895600" cy="184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260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38200" y="1560930"/>
            <a:ext cx="10880558" cy="49762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Udržitelnost města/místa  U  je součtem parciálních udržitelností jednotlivých (městských) domů (suma d/f, každý zlomek představuje jeden dům) nebo míst/prostorů, kde „d“ je například počet živností („funkcí“) a „f“ je například počet bytů. Do zlomku lze dosazovat kterékoliv „tendence“ obnovy města (tj. vrstvení, těsnost, 100 rad Jana </a:t>
            </a:r>
            <a:r>
              <a:rPr lang="cs-CZ" dirty="0" err="1"/>
              <a:t>Gehla</a:t>
            </a:r>
            <a:r>
              <a:rPr lang="cs-CZ" dirty="0"/>
              <a:t>, ad.)  V principu je stanovitelná pro město (jednotlivou urbanistickou figuru nebo čtvrť), ale lze ji vypočíst i pro jiná Místa… 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d          </a:t>
            </a:r>
            <a:r>
              <a:rPr lang="cs-CZ" dirty="0" err="1"/>
              <a:t>d</a:t>
            </a:r>
            <a:r>
              <a:rPr lang="cs-CZ" dirty="0"/>
              <a:t>´        d´´       d´´´ </a:t>
            </a:r>
          </a:p>
          <a:p>
            <a:pPr marL="0" indent="0">
              <a:buNone/>
            </a:pPr>
            <a:r>
              <a:rPr lang="cs-CZ" dirty="0"/>
              <a:t>_    +    _    +   _    +   _      …..   =    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f           </a:t>
            </a:r>
            <a:r>
              <a:rPr lang="cs-CZ" dirty="0" err="1"/>
              <a:t>f</a:t>
            </a:r>
            <a:r>
              <a:rPr lang="cs-CZ" dirty="0"/>
              <a:t>´         f´´       f´´´</a:t>
            </a:r>
          </a:p>
          <a:p>
            <a:endParaRPr lang="cs-CZ" dirty="0"/>
          </a:p>
          <a:p>
            <a:r>
              <a:rPr lang="cs-CZ" dirty="0"/>
              <a:t>„svoboda“ (čili ekonomická svoboda, práce jako „primární vrstva </a:t>
            </a:r>
            <a:r>
              <a:rPr lang="cs-CZ" dirty="0" err="1"/>
              <a:t>lebenswelt</a:t>
            </a:r>
            <a:r>
              <a:rPr lang="cs-CZ" dirty="0"/>
              <a:t>“ –A. </a:t>
            </a:r>
            <a:r>
              <a:rPr lang="cs-CZ" dirty="0" err="1"/>
              <a:t>Schutz</a:t>
            </a:r>
            <a:r>
              <a:rPr lang="cs-CZ" dirty="0"/>
              <a:t>)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měřitelno</a:t>
            </a:r>
            <a:r>
              <a:rPr lang="cs-CZ" dirty="0" smtClean="0"/>
              <a:t> </a:t>
            </a:r>
            <a:r>
              <a:rPr lang="cs-CZ" dirty="0"/>
              <a:t>dtto shora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měřitelno</a:t>
            </a:r>
            <a:r>
              <a:rPr lang="cs-CZ" dirty="0" smtClean="0"/>
              <a:t> </a:t>
            </a:r>
            <a:r>
              <a:rPr lang="cs-CZ" dirty="0"/>
              <a:t>délkou fasád (uliční fronty) veřejného prostoru (větší počet domů = větší svoboda volby, 6m max. délka fasády)</a:t>
            </a:r>
          </a:p>
          <a:p>
            <a:r>
              <a:rPr lang="cs-CZ" dirty="0" smtClean="0"/>
              <a:t>- </a:t>
            </a:r>
            <a:r>
              <a:rPr lang="cs-CZ" dirty="0" err="1" smtClean="0"/>
              <a:t>měřitelno</a:t>
            </a:r>
            <a:r>
              <a:rPr lang="cs-CZ" dirty="0" smtClean="0"/>
              <a:t> </a:t>
            </a:r>
            <a:r>
              <a:rPr lang="cs-CZ" dirty="0"/>
              <a:t>„</a:t>
            </a:r>
            <a:r>
              <a:rPr lang="cs-CZ" dirty="0" err="1"/>
              <a:t>polyfunkcí</a:t>
            </a:r>
            <a:r>
              <a:rPr lang="cs-CZ" dirty="0"/>
              <a:t>“ v každém domě (ve Vídni kromě kavárny s galerií v přízemí na uliční straně je ve dvoře malá dílna na šití dámských klobouků s několika zaměstnanci a kdoví, jestli ne v patře i kancelář advokáta, kromě bytu/bytů…). </a:t>
            </a:r>
          </a:p>
          <a:p>
            <a:r>
              <a:rPr lang="cs-CZ" dirty="0"/>
              <a:t>5 „funkcí“ v jednom domě! 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Zdroj: Petr Hurník, černí kniha urbanismu, Brno 2007</a:t>
            </a:r>
            <a:endParaRPr lang="cs-CZ" dirty="0"/>
          </a:p>
          <a:p>
            <a:endParaRPr lang="cs-CZ" dirty="0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Agregovaný indikátor udržitelnosti města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2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Strategická databáze </a:t>
            </a:r>
            <a:r>
              <a:rPr lang="cs-CZ" dirty="0" err="1" smtClean="0">
                <a:solidFill>
                  <a:schemeClr val="accent1"/>
                </a:solidFill>
              </a:rPr>
              <a:t>brownfields</a:t>
            </a:r>
            <a:r>
              <a:rPr lang="cs-CZ" dirty="0" smtClean="0">
                <a:solidFill>
                  <a:schemeClr val="accent1"/>
                </a:solidFill>
              </a:rPr>
              <a:t>                        a </a:t>
            </a:r>
            <a:r>
              <a:rPr lang="cs-CZ" dirty="0" err="1" smtClean="0">
                <a:solidFill>
                  <a:schemeClr val="accent1"/>
                </a:solidFill>
              </a:rPr>
              <a:t>greenfields</a:t>
            </a:r>
            <a:r>
              <a:rPr lang="cs-CZ" dirty="0" smtClean="0">
                <a:solidFill>
                  <a:schemeClr val="accent1"/>
                </a:solidFill>
              </a:rPr>
              <a:t> v rámci celého města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989" y="2419183"/>
            <a:ext cx="10515600" cy="4351338"/>
          </a:xfrm>
        </p:spPr>
        <p:txBody>
          <a:bodyPr/>
          <a:lstStyle/>
          <a:p>
            <a:r>
              <a:rPr lang="cs-CZ" dirty="0" smtClean="0"/>
              <a:t>Z původní studie na obnovu hlavního náměstí – vítězného projektu ceny Petra Parléře, vznikla databáze </a:t>
            </a:r>
            <a:r>
              <a:rPr lang="cs-CZ" dirty="0" err="1" smtClean="0"/>
              <a:t>brownfieldů</a:t>
            </a:r>
            <a:r>
              <a:rPr lang="cs-CZ" dirty="0" smtClean="0"/>
              <a:t> centra města Valašské Klobouky</a:t>
            </a:r>
          </a:p>
          <a:p>
            <a:r>
              <a:rPr lang="cs-CZ" dirty="0" smtClean="0"/>
              <a:t>VPC je správcem databáze </a:t>
            </a:r>
            <a:r>
              <a:rPr lang="cs-CZ" dirty="0" err="1" smtClean="0"/>
              <a:t>brownfieldů</a:t>
            </a:r>
            <a:r>
              <a:rPr lang="cs-CZ" dirty="0" smtClean="0"/>
              <a:t>, kterou provozuje na národní úrovni agentura </a:t>
            </a:r>
            <a:r>
              <a:rPr lang="cs-CZ" dirty="0" err="1" smtClean="0"/>
              <a:t>CzechInvest</a:t>
            </a:r>
            <a:endParaRPr lang="cs-CZ" dirty="0" smtClean="0"/>
          </a:p>
          <a:p>
            <a:r>
              <a:rPr lang="cs-CZ" dirty="0" smtClean="0"/>
              <a:t>VPC navrhuje v rámci strategických koncepcí města také ideální využití každého </a:t>
            </a:r>
            <a:r>
              <a:rPr lang="cs-CZ" dirty="0" err="1" smtClean="0"/>
              <a:t>brownfieldu</a:t>
            </a:r>
            <a:r>
              <a:rPr lang="cs-CZ" dirty="0" smtClean="0"/>
              <a:t> a také k nim hledá investory a developery</a:t>
            </a:r>
          </a:p>
          <a:p>
            <a:r>
              <a:rPr lang="cs-CZ" dirty="0" smtClean="0"/>
              <a:t>Uplatňuje přístup dobré praxe a akcelerace místních firem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7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2663" y="194277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Ekonomicko-urbanistická studie města VK</a:t>
            </a: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94" y="1172805"/>
            <a:ext cx="10001354" cy="561300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42484" y="5510461"/>
            <a:ext cx="4768516" cy="94723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FF0000"/>
                </a:solidFill>
              </a:rPr>
              <a:t>Kvalitativní optimalizace celého města pro každou lokalitu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72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2347" y="139115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Dům na rohu jako vlastní příklad dobré praxe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3189" y="1464678"/>
            <a:ext cx="10515600" cy="4351338"/>
          </a:xfrm>
        </p:spPr>
        <p:txBody>
          <a:bodyPr/>
          <a:lstStyle/>
          <a:p>
            <a:r>
              <a:rPr lang="cs-CZ" dirty="0" smtClean="0"/>
              <a:t>Hozená rukavice soukromému a podnikatelskému sektoru</a:t>
            </a:r>
          </a:p>
          <a:p>
            <a:r>
              <a:rPr lang="cs-CZ" dirty="0" smtClean="0"/>
              <a:t>Komunikační platforma pro městský marketing: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NE skanzen, ale moderní místo pro život v 21. století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89" y="3183692"/>
            <a:ext cx="5847689" cy="342498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570" y="3189208"/>
            <a:ext cx="4735534" cy="341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36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995611" cy="1325563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Konkrétní příklady z databáze projektů se soukromým sektorem / </a:t>
            </a:r>
            <a:r>
              <a:rPr lang="cs-CZ" dirty="0" err="1" smtClean="0">
                <a:solidFill>
                  <a:schemeClr val="accent1"/>
                </a:solidFill>
              </a:rPr>
              <a:t>bf</a:t>
            </a:r>
            <a:r>
              <a:rPr lang="cs-CZ" dirty="0" smtClean="0">
                <a:solidFill>
                  <a:schemeClr val="accent1"/>
                </a:solidFill>
              </a:rPr>
              <a:t> / proluky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82299"/>
            <a:ext cx="10515600" cy="4351338"/>
          </a:xfrm>
        </p:spPr>
        <p:txBody>
          <a:bodyPr/>
          <a:lstStyle/>
          <a:p>
            <a:r>
              <a:rPr lang="cs-CZ" dirty="0" smtClean="0"/>
              <a:t>Ubytování v cestovním ruchu – vila NIC</a:t>
            </a:r>
          </a:p>
          <a:p>
            <a:r>
              <a:rPr lang="cs-CZ" dirty="0" smtClean="0"/>
              <a:t>Gastronomie pro 21. století – modulární bistro Špalíček</a:t>
            </a:r>
          </a:p>
          <a:p>
            <a:r>
              <a:rPr lang="cs-CZ" dirty="0" smtClean="0"/>
              <a:t>VK jako dobrá značka pro život mladých lidí – VALADOLA - designová dřevěnice na hlavní křižovatce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67" y="194277"/>
            <a:ext cx="1523717" cy="774962"/>
          </a:xfrm>
          <a:prstGeom prst="rect">
            <a:avLst/>
          </a:prstGeom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4384675"/>
            <a:ext cx="42227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384675"/>
            <a:ext cx="329406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4675"/>
            <a:ext cx="4781550" cy="24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9084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815</Words>
  <Application>Microsoft Office PowerPoint</Application>
  <PresentationFormat>Širokoúhlá obrazovka</PresentationFormat>
  <Paragraphs>83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Ekonomické zhodnocení území  v gesci podnikatelského inkubátoru</vt:lpstr>
      <vt:lpstr>Činnost a vize VPC s.r.o.  podnikatelský inkubátor / podnikatelský akcelerátor</vt:lpstr>
      <vt:lpstr>Udržitelný rozvoj dle místní Agendy 21</vt:lpstr>
      <vt:lpstr>Obnova města dle Petra Hurníka</vt:lpstr>
      <vt:lpstr>Agregovaný indikátor udržitelnosti města</vt:lpstr>
      <vt:lpstr>Strategická databáze brownfields                        a greenfields v rámci celého města</vt:lpstr>
      <vt:lpstr>Ekonomicko-urbanistická studie města VK</vt:lpstr>
      <vt:lpstr>Dům na rohu jako vlastní příklad dobré praxe</vt:lpstr>
      <vt:lpstr>Konkrétní příklady z databáze projektů se soukromým sektorem / bf / proluky</vt:lpstr>
      <vt:lpstr>Aktuální fáze přípravy kvalitních bytových projektů</vt:lpstr>
      <vt:lpstr>Bariéry rozvoje</vt:lpstr>
      <vt:lpstr>Závěrem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Účet Microsoft</dc:creator>
  <cp:lastModifiedBy>Účet Microsoft</cp:lastModifiedBy>
  <cp:revision>35</cp:revision>
  <cp:lastPrinted>2023-09-13T10:50:18Z</cp:lastPrinted>
  <dcterms:created xsi:type="dcterms:W3CDTF">2023-09-08T07:44:09Z</dcterms:created>
  <dcterms:modified xsi:type="dcterms:W3CDTF">2023-09-20T11:53:53Z</dcterms:modified>
</cp:coreProperties>
</file>