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5"/>
  </p:handoutMasterIdLst>
  <p:sldIdLst>
    <p:sldId id="256" r:id="rId3"/>
    <p:sldId id="274" r:id="rId4"/>
    <p:sldId id="258" r:id="rId5"/>
    <p:sldId id="259" r:id="rId6"/>
    <p:sldId id="260" r:id="rId7"/>
    <p:sldId id="257" r:id="rId8"/>
    <p:sldId id="275" r:id="rId9"/>
    <p:sldId id="261" r:id="rId10"/>
    <p:sldId id="278" r:id="rId11"/>
    <p:sldId id="265" r:id="rId12"/>
    <p:sldId id="272" r:id="rId13"/>
    <p:sldId id="273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BC6569-338B-4B4A-AF86-C43B39C8F01A}" type="datetime1"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13. 1. 2020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9E6F4E-C704-4CDD-8840-C0BCE2B62956}" type="slidenum">
              <a:t>‹#›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00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4D5FF1-DD1E-4D1E-91D1-45FFF597624A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70B2B5-DBE1-4685-BE9D-1EE6BF6AA1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03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94060B-9483-4D14-85E5-FB4A7FD83656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4743B2-BFE7-400A-B3DF-15998154A9D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48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9DBE48-5CCC-4C41-87DF-C7CC26D2F7F4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883EC-636B-4F46-B859-79020BCC322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2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4529"/>
            <a:ext cx="9144000" cy="2387598"/>
          </a:xfrm>
        </p:spPr>
        <p:txBody>
          <a:bodyPr anchor="b" anchorCtr="1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66BE9B-0407-4DC0-AA84-3FDE5F16A68C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36F193-B776-4A6E-B6A9-2CC55E957A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38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E66622-B965-4C05-80DD-C2A3A0A914CD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63988-E24E-498E-A703-1D97CE50EF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12424"/>
            <a:ext cx="10515600" cy="285120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52633"/>
            <a:ext cx="10515600" cy="150018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15F3B3-DAF4-4D26-A03F-728A31A1C4CF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A4E30-342F-464B-AD32-77EA4F5DEA1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96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45125" y="1828800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8800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1EE94D-23DB-43BB-9E07-46EDCFD81110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5C38CB-20F6-4BD0-A6DA-1AB61C2E31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2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5125" y="1681846"/>
            <a:ext cx="5156201" cy="8257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4294967295"/>
          </p:nvPr>
        </p:nvSpPr>
        <p:spPr>
          <a:xfrm>
            <a:off x="845125" y="2507549"/>
            <a:ext cx="5156201" cy="36805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6172200" y="1681846"/>
            <a:ext cx="5181603" cy="82569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294967295"/>
          </p:nvPr>
        </p:nvSpPr>
        <p:spPr>
          <a:xfrm>
            <a:off x="6172200" y="2507549"/>
            <a:ext cx="5181603" cy="36805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99A72-2623-47C5-839A-90D03D915FF7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49FE3C-8499-4F19-92E3-56A6213AD5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88CCC-54B8-442D-A6EC-F5D4FC229AAB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A1D6B2-B8B6-4B43-8FF3-98AED51395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98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187AA0-097D-49FA-91C8-0E35B6E46357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5AB4C-F5F6-4D1A-9185-DE3871C787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08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1603" y="990596"/>
            <a:ext cx="6172200" cy="4876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41248" y="2057400"/>
            <a:ext cx="3931920" cy="381000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4CD53C-6973-42AB-800F-0960A7E20941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2DD739-DC1B-4B1D-8F28-C17776DC0F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47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91586C-647A-40F7-89D8-4D08AC6C7659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F2E1C6-3C42-4B7D-91FF-7AAAE388D18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14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1603" y="990596"/>
            <a:ext cx="6172200" cy="487679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41248" y="2057400"/>
            <a:ext cx="3931920" cy="381000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E9766-D2AE-43C5-B8BB-631EEB9B02C7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21BC89-23AA-4F79-AC3A-AFF5720F062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80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D79ED-966A-4787-939B-7FC8685A64C9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F42BD0-5D3A-4C17-B712-34E75283808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09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0365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0365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82207F-3EB6-4B10-B8B9-57BC9609CA8F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0EFA0-71C4-4B50-8FF5-779A7AC1ED4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8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89A495-CB8E-47B5-AB08-C70F6A92F802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ADB6EE-DE5A-465B-897A-9C62B14FAE8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6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C09A0D-3B91-4EE4-95AD-F56CB345E633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BA6F56-2A9E-41D4-AB3B-5049742C10A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48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893B8-3DE7-483A-9807-B30D0D5F0282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C7CEE0-0B49-4059-BA8F-BF064B7B4CF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4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0CC293-4839-4953-9446-CF19B945A800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75BA2E-5C0E-44A6-A152-43CCBC747A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4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A973D-087E-4074-9EDC-C750E55E9DC0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32D209-F0B3-4DAF-B991-2E2576326BA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43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5A578A-1BA7-4A85-AAB8-35F885187F28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B3DDC9-B861-480E-AC58-B7203953101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90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EE4FC-46AC-4BBC-BBD0-C949C09BE852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AE7B4-227A-4BA8-8337-40B14930CB9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1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7350F3A-7739-4BA0-92F3-230402779736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C6BBF10-6262-475B-85D8-AC6373A5BF59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44548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4548" y="1828800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1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fld id="{CAE01120-4206-4A6C-AB5E-367977568BF0}" type="datetime1">
              <a:rPr lang="cs-CZ"/>
              <a:pPr lvl="0"/>
              <a:t>13. 1. 2020</a:t>
            </a:fld>
            <a:endParaRPr lang="cs-CZ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1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6948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1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39000A7-243D-48A2-BFCF-2584DFD0DC8B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0">
        <a:lnSpc>
          <a:spcPct val="90000"/>
        </a:lnSpc>
        <a:spcBef>
          <a:spcPts val="1000"/>
        </a:spcBef>
        <a:spcAft>
          <a:spcPts val="0"/>
        </a:spcAft>
        <a:buSzPct val="100000"/>
        <a:buFont typeface="Wingdings 2" pitchFamily="18"/>
        <a:buChar char="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0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0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0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0">
        <a:lnSpc>
          <a:spcPct val="90000"/>
        </a:lnSpc>
        <a:spcBef>
          <a:spcPts val="500"/>
        </a:spcBef>
        <a:spcAft>
          <a:spcPts val="0"/>
        </a:spcAft>
        <a:buSzPct val="100000"/>
        <a:buFont typeface="Wingdings 2" pitchFamily="18"/>
        <a:buChar char="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 noGrp="1"/>
          </p:cNvSpPr>
          <p:nvPr>
            <p:ph type="subTitle" idx="1"/>
          </p:nvPr>
        </p:nvSpPr>
        <p:spPr>
          <a:xfrm>
            <a:off x="609603" y="3912434"/>
            <a:ext cx="10732312" cy="1655758"/>
          </a:xfrm>
        </p:spPr>
        <p:txBody>
          <a:bodyPr/>
          <a:lstStyle/>
          <a:p>
            <a:pPr lvl="0"/>
            <a:r>
              <a:rPr lang="cs-CZ" sz="3200">
                <a:latin typeface="Arial" pitchFamily="34"/>
                <a:cs typeface="Arial" pitchFamily="34"/>
              </a:rPr>
              <a:t>Přeměna brownfieldu na podnikatelské a kulturní centrum,</a:t>
            </a:r>
          </a:p>
          <a:p>
            <a:pPr lvl="0"/>
            <a:r>
              <a:rPr lang="cs-CZ" sz="3200">
                <a:latin typeface="Arial" pitchFamily="34"/>
                <a:cs typeface="Arial" pitchFamily="34"/>
              </a:rPr>
              <a:t>Konference NSZM Olomouc, 23. 1. 2020</a:t>
            </a: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80" y="963174"/>
            <a:ext cx="4137650" cy="24008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34155" y="331570"/>
            <a:ext cx="10515600" cy="1325559"/>
          </a:xfrm>
        </p:spPr>
        <p:txBody>
          <a:bodyPr/>
          <a:lstStyle/>
          <a:p>
            <a:pPr lvl="0"/>
            <a:r>
              <a:rPr lang="cs-CZ" sz="3200">
                <a:latin typeface="Arial" pitchFamily="34"/>
                <a:cs typeface="Arial" pitchFamily="34"/>
              </a:rPr>
              <a:t>Tím to neskončilo - PI II. – Podnikatelský akcelerátor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98458" y="1857374"/>
            <a:ext cx="5181603" cy="4351336"/>
          </a:xfrm>
        </p:spPr>
        <p:txBody>
          <a:bodyPr/>
          <a:lstStyle/>
          <a:p>
            <a:pPr lvl="0">
              <a:buFont typeface="Wingdings" pitchFamily="2"/>
              <a:buChar char="ü"/>
            </a:pPr>
            <a:r>
              <a:rPr lang="cs-CZ" sz="2000">
                <a:latin typeface="Arial" pitchFamily="34"/>
                <a:cs typeface="Arial" pitchFamily="34"/>
              </a:rPr>
              <a:t>V rámci strategie města – prioritní osy 2, figuruje jako největší brownfield bývalý areál SEVI s objektem „domu na rohu,“ který hyzdí přímo vjezd do centra města již 20 let.</a:t>
            </a:r>
          </a:p>
          <a:p>
            <a:pPr lvl="0">
              <a:buFont typeface="Wingdings" pitchFamily="2"/>
              <a:buChar char="ü"/>
            </a:pPr>
            <a:r>
              <a:rPr lang="cs-CZ" sz="2000">
                <a:latin typeface="Arial" pitchFamily="34"/>
                <a:cs typeface="Arial" pitchFamily="34"/>
              </a:rPr>
              <a:t>Po domluvě s anglickými majiteli byla nejprve snaha zprostředkovat koupi tohoto brownfieldu soukromým investorem, který se ovšem nenašel</a:t>
            </a:r>
          </a:p>
          <a:p>
            <a:pPr lvl="0">
              <a:buFont typeface="Wingdings" pitchFamily="2"/>
              <a:buChar char="ü"/>
            </a:pPr>
            <a:r>
              <a:rPr lang="cs-CZ" sz="2000">
                <a:latin typeface="Arial" pitchFamily="34"/>
                <a:cs typeface="Arial" pitchFamily="34"/>
              </a:rPr>
              <a:t>Poté se strategický záměr na podnikatelský akcelerátor nasměroval do tohoto objektu největšího brownfieldu v centru města</a:t>
            </a:r>
          </a:p>
          <a:p>
            <a:pPr marL="0" lvl="0" indent="0">
              <a:buNone/>
            </a:pPr>
            <a:endParaRPr lang="cs-CZ" sz="2000">
              <a:latin typeface="Arial" pitchFamily="34"/>
              <a:cs typeface="Arial" pitchFamily="34"/>
            </a:endParaRPr>
          </a:p>
          <a:p>
            <a:pPr lvl="0">
              <a:buFont typeface="Wingdings" pitchFamily="2"/>
              <a:buChar char="ü"/>
            </a:pPr>
            <a:endParaRPr lang="cs-CZ" sz="2000">
              <a:latin typeface="Arial" pitchFamily="34"/>
              <a:cs typeface="Arial" pitchFamily="34"/>
            </a:endParaRPr>
          </a:p>
        </p:txBody>
      </p:sp>
      <p:pic>
        <p:nvPicPr>
          <p:cNvPr id="4" name="Picture 2"/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99101" y="1793879"/>
            <a:ext cx="6692895" cy="3763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9213"/>
            <a:ext cx="12191996" cy="6907213"/>
          </a:xfrm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255583" y="92070"/>
            <a:ext cx="11079163" cy="900117"/>
          </a:xfrm>
        </p:spPr>
        <p:txBody>
          <a:bodyPr/>
          <a:lstStyle/>
          <a:p>
            <a:pPr lvl="0"/>
            <a:r>
              <a:rPr lang="cs-CZ"/>
              <a:t>Finální budoucí podoba realizovaného objektu</a:t>
            </a:r>
          </a:p>
        </p:txBody>
      </p:sp>
      <p:sp>
        <p:nvSpPr>
          <p:cNvPr id="4" name="Obdélník 1"/>
          <p:cNvSpPr/>
          <p:nvPr/>
        </p:nvSpPr>
        <p:spPr>
          <a:xfrm>
            <a:off x="2762777" y="6335594"/>
            <a:ext cx="9225098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Vítěz architektonické soutěže: Architektonická kancelář Jan Hanousek architekti z Brna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/>
          <p:nvPr/>
        </p:nvSpPr>
        <p:spPr>
          <a:xfrm>
            <a:off x="2356792" y="3062243"/>
            <a:ext cx="8866186" cy="34163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Open Sans" pitchFamily="34"/>
                <a:cs typeface="Arial" pitchFamily="34"/>
              </a:rPr>
              <a:t>DĚKUJEME ZA POZORNOST 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Open Sans" pitchFamily="34"/>
                <a:cs typeface="Arial" pitchFamily="34"/>
              </a:rPr>
              <a:t>Mgr. Karel Ptáček - místostarostka města Valašské Klobouky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Open Sans" pitchFamily="34"/>
                <a:cs typeface="Arial" pitchFamily="34"/>
              </a:rPr>
              <a:t>Ing. Petr Kozel - jednatel VPC s.r.o.</a:t>
            </a: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Open Sans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Open Sans" pitchFamily="34"/>
              <a:cs typeface="Arial" pitchFamily="34"/>
            </a:endParaRPr>
          </a:p>
        </p:txBody>
      </p:sp>
      <p:pic>
        <p:nvPicPr>
          <p:cNvPr id="3" name="Obrázek 13"/>
          <p:cNvPicPr>
            <a:picLocks noChangeAspect="1"/>
          </p:cNvPicPr>
          <p:nvPr/>
        </p:nvPicPr>
        <p:blipFill>
          <a:blip r:embed="rId2"/>
          <a:srcRect l="38493" t="16653" r="33611" b="17261"/>
          <a:stretch>
            <a:fillRect/>
          </a:stretch>
        </p:blipFill>
        <p:spPr>
          <a:xfrm>
            <a:off x="8260707" y="423577"/>
            <a:ext cx="3235595" cy="14965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87" y="298643"/>
            <a:ext cx="3009930" cy="17464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41986" y="101909"/>
            <a:ext cx="10515600" cy="1325559"/>
          </a:xfrm>
        </p:spPr>
        <p:txBody>
          <a:bodyPr/>
          <a:lstStyle/>
          <a:p>
            <a:pPr lvl="0"/>
            <a:r>
              <a:rPr lang="cs-CZ" sz="3600">
                <a:latin typeface="Arial" pitchFamily="34"/>
                <a:cs typeface="Arial" pitchFamily="34"/>
              </a:rPr>
              <a:t>Areál brownfieldu mezi náměstím a kostelem</a:t>
            </a:r>
          </a:p>
        </p:txBody>
      </p:sp>
      <p:pic>
        <p:nvPicPr>
          <p:cNvPr id="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53922"/>
            <a:ext cx="5647791" cy="3804077"/>
          </a:xfrm>
        </p:spPr>
      </p:pic>
      <p:sp>
        <p:nvSpPr>
          <p:cNvPr id="4" name="Šipka doprava 5"/>
          <p:cNvSpPr/>
          <p:nvPr/>
        </p:nvSpPr>
        <p:spPr>
          <a:xfrm rot="10799991">
            <a:off x="1961909" y="4470290"/>
            <a:ext cx="1090568" cy="553669"/>
          </a:xfrm>
          <a:custGeom>
            <a:avLst>
              <a:gd name="f0" fmla="val 1611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40" y="1491450"/>
            <a:ext cx="8021756" cy="53665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Šipka doprava 5"/>
          <p:cNvSpPr/>
          <p:nvPr/>
        </p:nvSpPr>
        <p:spPr>
          <a:xfrm rot="10799991">
            <a:off x="7476418" y="3621051"/>
            <a:ext cx="1090568" cy="553669"/>
          </a:xfrm>
          <a:custGeom>
            <a:avLst>
              <a:gd name="f0" fmla="val 1611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Nadpis 1"/>
          <p:cNvSpPr txBox="1"/>
          <p:nvPr/>
        </p:nvSpPr>
        <p:spPr>
          <a:xfrm>
            <a:off x="389991" y="1230690"/>
            <a:ext cx="3320881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	nový stav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starý stav</a:t>
            </a:r>
          </a:p>
        </p:txBody>
      </p:sp>
      <p:sp>
        <p:nvSpPr>
          <p:cNvPr id="8" name="Šipka doprava 5"/>
          <p:cNvSpPr/>
          <p:nvPr/>
        </p:nvSpPr>
        <p:spPr>
          <a:xfrm rot="5400013">
            <a:off x="1139780" y="2651146"/>
            <a:ext cx="1090568" cy="553669"/>
          </a:xfrm>
          <a:custGeom>
            <a:avLst>
              <a:gd name="f0" fmla="val 1611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Šipka doprava 5"/>
          <p:cNvSpPr/>
          <p:nvPr/>
        </p:nvSpPr>
        <p:spPr>
          <a:xfrm rot="1068314">
            <a:off x="3482913" y="1616632"/>
            <a:ext cx="1090568" cy="553669"/>
          </a:xfrm>
          <a:custGeom>
            <a:avLst>
              <a:gd name="f0" fmla="val 1611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557665"/>
          </a:xfrm>
        </p:spPr>
        <p:txBody>
          <a:bodyPr/>
          <a:lstStyle/>
          <a:p>
            <a:pPr lvl="0"/>
            <a:r>
              <a:rPr lang="cs-CZ" sz="3600">
                <a:latin typeface="Arial" pitchFamily="34"/>
                <a:cs typeface="Arial" pitchFamily="34"/>
              </a:rPr>
              <a:t>Původní stav areálu:</a:t>
            </a:r>
          </a:p>
        </p:txBody>
      </p:sp>
      <p:pic>
        <p:nvPicPr>
          <p:cNvPr id="3" name="Picture 2" descr="2005 3 resiz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800" y="1147974"/>
            <a:ext cx="3656557" cy="2742422"/>
          </a:xfrm>
        </p:spPr>
      </p:pic>
      <p:pic>
        <p:nvPicPr>
          <p:cNvPr id="4" name="Picture 4" descr="2009 2 resize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00576" y="1147974"/>
            <a:ext cx="3656557" cy="2742422"/>
          </a:xfrm>
        </p:spPr>
      </p:pic>
      <p:pic>
        <p:nvPicPr>
          <p:cNvPr id="5" name="Picture 6" descr="2006-1 2 resiz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00576" y="4115577"/>
            <a:ext cx="3656557" cy="25815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2008 1 resiz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67048" y="4159806"/>
            <a:ext cx="3634712" cy="25372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 descr="2008 2 resiz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9800" y="4171236"/>
            <a:ext cx="3656557" cy="25258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 descr="img 000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67048" y="1178286"/>
            <a:ext cx="3634712" cy="27260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196" y="336554"/>
            <a:ext cx="681035" cy="8382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0848" y="252410"/>
            <a:ext cx="5089522" cy="855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21"/>
          <p:cNvPicPr>
            <a:picLocks noChangeAspect="1"/>
          </p:cNvPicPr>
          <p:nvPr/>
        </p:nvPicPr>
        <p:blipFill>
          <a:blip r:embed="rId4"/>
          <a:srcRect r="33046"/>
          <a:stretch>
            <a:fillRect/>
          </a:stretch>
        </p:blipFill>
        <p:spPr>
          <a:xfrm>
            <a:off x="2982909" y="273048"/>
            <a:ext cx="1812926" cy="814392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ulka 2"/>
          <p:cNvGraphicFramePr>
            <a:graphicFrameLocks noGrp="1"/>
          </p:cNvGraphicFramePr>
          <p:nvPr/>
        </p:nvGraphicFramePr>
        <p:xfrm>
          <a:off x="819220" y="4273923"/>
          <a:ext cx="10515600" cy="189388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470571"/>
                <a:gridCol w="2111687"/>
                <a:gridCol w="2933340"/>
              </a:tblGrid>
              <a:tr h="513600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ZÁVAZNÉ</a:t>
                      </a:r>
                      <a:r>
                        <a:rPr lang="cs-CZ" sz="2000" b="1" i="0" u="none" strike="noStrike" baseline="0">
                          <a:solidFill>
                            <a:srgbClr val="FFFFFF"/>
                          </a:solidFill>
                          <a:latin typeface="Calibri"/>
                        </a:rPr>
                        <a:t> INDIKÁTORY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Jednotka</a:t>
                      </a: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Skutečná hodnota</a:t>
                      </a: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9754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Nově vybudovaná plocha pro účely inkubátoru</a:t>
                      </a:r>
                    </a:p>
                  </a:txBody>
                  <a:tcPr marL="361407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1 111,00</a:t>
                      </a: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321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pt-BR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Renovovaná plocha pro účely inkubátoru</a:t>
                      </a:r>
                    </a:p>
                  </a:txBody>
                  <a:tcPr marL="361407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20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Plocha pro účely inkubátoru celkem</a:t>
                      </a:r>
                    </a:p>
                  </a:txBody>
                  <a:tcPr marL="361407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1 111,00</a:t>
                      </a:r>
                    </a:p>
                  </a:txBody>
                  <a:tcPr marL="8028" marR="8028" marT="80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obsah 2"/>
          <p:cNvSpPr txBox="1"/>
          <p:nvPr/>
        </p:nvSpPr>
        <p:spPr>
          <a:xfrm>
            <a:off x="718937" y="2716462"/>
            <a:ext cx="10515600" cy="808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Zřízeno Valašskokloboucké podnikatelské centrum s.r.o. za účelem přeměny brownfieldu na podnikatelský inkubátor</a:t>
            </a: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Zpracován projekt do OPPI, Program PROSPERITA, výzva II.</a:t>
            </a:r>
          </a:p>
        </p:txBody>
      </p:sp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xfrm>
            <a:off x="718937" y="1677293"/>
            <a:ext cx="10515600" cy="664686"/>
          </a:xfrm>
        </p:spPr>
        <p:txBody>
          <a:bodyPr/>
          <a:lstStyle/>
          <a:p>
            <a:pPr lvl="0"/>
            <a:r>
              <a:rPr lang="cs-CZ"/>
              <a:t>Projektový záměr: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1741" y="342900"/>
            <a:ext cx="661989" cy="8143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0848" y="252410"/>
            <a:ext cx="5089522" cy="855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21"/>
          <p:cNvPicPr>
            <a:picLocks noChangeAspect="1"/>
          </p:cNvPicPr>
          <p:nvPr/>
        </p:nvPicPr>
        <p:blipFill>
          <a:blip r:embed="rId4"/>
          <a:srcRect r="33046"/>
          <a:stretch>
            <a:fillRect/>
          </a:stretch>
        </p:blipFill>
        <p:spPr>
          <a:xfrm>
            <a:off x="3330573" y="293686"/>
            <a:ext cx="1812926" cy="8143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/>
          <p:cNvSpPr txBox="1">
            <a:spLocks noGrp="1"/>
          </p:cNvSpPr>
          <p:nvPr>
            <p:ph type="title"/>
          </p:nvPr>
        </p:nvSpPr>
        <p:spPr>
          <a:xfrm>
            <a:off x="935038" y="1289843"/>
            <a:ext cx="10515600" cy="1166810"/>
          </a:xfrm>
        </p:spPr>
        <p:txBody>
          <a:bodyPr/>
          <a:lstStyle/>
          <a:p>
            <a:pPr lvl="0"/>
            <a:r>
              <a:rPr lang="cs-CZ" sz="3200">
                <a:latin typeface="Arial" pitchFamily="34"/>
                <a:cs typeface="Arial" pitchFamily="34"/>
              </a:rPr>
              <a:t>Financování projektu podnikatelského inkubátoru              ve Valašských Kloboukách</a:t>
            </a:r>
          </a:p>
        </p:txBody>
      </p:sp>
      <p:graphicFrame>
        <p:nvGraphicFramePr>
          <p:cNvPr id="6" name="Tabulka 2"/>
          <p:cNvGraphicFramePr>
            <a:graphicFrameLocks noGrp="1"/>
          </p:cNvGraphicFramePr>
          <p:nvPr/>
        </p:nvGraphicFramePr>
        <p:xfrm>
          <a:off x="935038" y="2638428"/>
          <a:ext cx="9663104" cy="332263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971897"/>
                <a:gridCol w="2691207"/>
              </a:tblGrid>
              <a:tr h="5305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2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FINANCOVÁNÍ PROJEKTU</a:t>
                      </a:r>
                    </a:p>
                  </a:txBody>
                  <a:tcPr marL="428652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Skutečnost v Kč</a:t>
                      </a:r>
                    </a:p>
                  </a:txBody>
                  <a:tcPr marL="9528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55609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2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Investiční výdaje</a:t>
                      </a:r>
                    </a:p>
                  </a:txBody>
                  <a:tcPr marL="428652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48 326 000</a:t>
                      </a:r>
                    </a:p>
                  </a:txBody>
                  <a:tcPr marL="9528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5609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2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Neinvestiční výdaje</a:t>
                      </a:r>
                    </a:p>
                  </a:txBody>
                  <a:tcPr marL="428652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1 609 000</a:t>
                      </a:r>
                    </a:p>
                  </a:txBody>
                  <a:tcPr marL="9528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55609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2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Nezpůsobilé výdaje</a:t>
                      </a:r>
                    </a:p>
                  </a:txBody>
                  <a:tcPr marL="428652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8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23761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2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Spolufinancování způsobilých výdajů z vlastních zdrojů</a:t>
                      </a:r>
                    </a:p>
                  </a:txBody>
                  <a:tcPr marL="428652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13 292 000</a:t>
                      </a:r>
                    </a:p>
                  </a:txBody>
                  <a:tcPr marL="9528" marR="9528" marT="9528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34562"/>
            <a:ext cx="12191996" cy="59234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1"/>
          <p:cNvSpPr/>
          <p:nvPr/>
        </p:nvSpPr>
        <p:spPr>
          <a:xfrm>
            <a:off x="191877" y="245114"/>
            <a:ext cx="1167331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Valašskokloboucké podnikatelské centrum s.r.o., Klobucký podnikatelský inkubátor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26468" y="222510"/>
            <a:ext cx="10515600" cy="1325559"/>
          </a:xfrm>
        </p:spPr>
        <p:txBody>
          <a:bodyPr/>
          <a:lstStyle/>
          <a:p>
            <a:pPr lvl="0"/>
            <a:r>
              <a:rPr lang="cs-CZ">
                <a:latin typeface="Arial" pitchFamily="34"/>
                <a:cs typeface="Arial" pitchFamily="34"/>
              </a:rPr>
              <a:t>Fotogalerie výsledného stavu:</a:t>
            </a:r>
          </a:p>
        </p:txBody>
      </p:sp>
      <p:pic>
        <p:nvPicPr>
          <p:cNvPr id="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34" y="1420419"/>
            <a:ext cx="11057391" cy="54375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josh88\Documents\!!!PDF!!!\vpc_vrc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2415" y="4121145"/>
            <a:ext cx="6859591" cy="27368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1"/>
          <p:cNvSpPr/>
          <p:nvPr/>
        </p:nvSpPr>
        <p:spPr>
          <a:xfrm>
            <a:off x="510052" y="1191801"/>
            <a:ext cx="10882192" cy="491649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Pronájem nebytových prostor (celkem 19 firem), včetně virtuálního sídla firmy (13 firem)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Pronájem reprezentačního sálu, PC učebny a sdílené kanceláře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Poskytování business balíčků firmám sídlícím v areálu VPC v rámci  projektu podnikatelského inkubátoru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Poskytování služeb centra a copy centra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Osvěta a prodej zboží ze spravedlivého obchodu neboli Fair trade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Začínáme vaše podnikání včetně zajištění podpory odborných partnerů, příprava a metodické vedení pro soutěž start-upů v ZK „Můj první milion“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Rozvíjíme vaše podnikání zprostředkováním služeb vědecko - technologického parku a centra pro transfer technologií v rámci sdružení Inovační infrastruktura ZK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Spolupráce s podnikateli a šíření osvěty k firemní filantropii a společenské odpovědnosti podniků, pořádání business kampaní Týden inovací – Technodays a Týden podnikání – Veletrh zaměstnanosti a Business dinner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Zajištění odborné spolupráce s univerzitami (Zlín, Brno, Plzeň, Bratislava) a odbornými institucemi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Metodická podpora inovačních partnerů při strategickém řízení k udržitelnému rozvoji</a:t>
            </a: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510052" y="115497"/>
            <a:ext cx="11119698" cy="1152528"/>
          </a:xfrm>
        </p:spPr>
        <p:txBody>
          <a:bodyPr/>
          <a:lstStyle/>
          <a:p>
            <a:pPr lvl="0"/>
            <a:r>
              <a:rPr lang="cs-CZ" sz="3200">
                <a:latin typeface="Arial" pitchFamily="34"/>
                <a:cs typeface="Arial" pitchFamily="34"/>
              </a:rPr>
              <a:t>Statistika činnosti VPC v rámci podnikatelského inkubátoru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0052" y="858841"/>
            <a:ext cx="10882192" cy="60016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Vybavení: 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Pěší zóna a náměstí bez aut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Dětské hřiště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Relax zóna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Kavárna se zahrádkou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Sál na výstavní a společenské akce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Akce: 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Férová snídaně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Studentský Majáles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Valašské kumštování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Klobucké kulturní léto – koncerty a letní kino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Klobucký pivní košt 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Street food festival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Adventní věnec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Mikulášský jarmek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510052" y="115497"/>
            <a:ext cx="11119698" cy="893569"/>
          </a:xfrm>
        </p:spPr>
        <p:txBody>
          <a:bodyPr/>
          <a:lstStyle/>
          <a:p>
            <a:pPr lvl="0"/>
            <a:r>
              <a:rPr lang="cs-CZ" sz="3200">
                <a:latin typeface="Arial" pitchFamily="34"/>
                <a:cs typeface="Arial" pitchFamily="34"/>
              </a:rPr>
              <a:t>Nové centrum kulturního a komunitního života města</a:t>
            </a:r>
          </a:p>
        </p:txBody>
      </p:sp>
      <p:pic>
        <p:nvPicPr>
          <p:cNvPr id="4" name="Picture 2" descr="Výsledek obrázku pro kkl 2019 + koncert VP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95278" y="946367"/>
            <a:ext cx="5805379" cy="58053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481</Words>
  <Application>Microsoft Office PowerPoint</Application>
  <PresentationFormat>Širokoúhlá obrazovka</PresentationFormat>
  <Paragraphs>71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Wingdings</vt:lpstr>
      <vt:lpstr>Wingdings 2</vt:lpstr>
      <vt:lpstr>Motiv Office</vt:lpstr>
      <vt:lpstr>HDOfficeLightV0</vt:lpstr>
      <vt:lpstr>Prezentace aplikace PowerPoint</vt:lpstr>
      <vt:lpstr>Areál brownfieldu mezi náměstím a kostelem</vt:lpstr>
      <vt:lpstr>Původní stav areálu:</vt:lpstr>
      <vt:lpstr>Projektový záměr:</vt:lpstr>
      <vt:lpstr>Financování projektu podnikatelského inkubátoru              ve Valašských Kloboukách</vt:lpstr>
      <vt:lpstr>Prezentace aplikace PowerPoint</vt:lpstr>
      <vt:lpstr>Fotogalerie výsledného stavu:</vt:lpstr>
      <vt:lpstr>Statistika činnosti VPC v rámci podnikatelského inkubátoru</vt:lpstr>
      <vt:lpstr>Nové centrum kulturního a komunitního života města</vt:lpstr>
      <vt:lpstr>Tím to neskončilo - PI II. – Podnikatelský akcelerátor</vt:lpstr>
      <vt:lpstr>Finální budoucí podoba realizovaného objektu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centrum vk</dc:creator>
  <cp:lastModifiedBy>centrum vk</cp:lastModifiedBy>
  <cp:revision>10</cp:revision>
  <cp:lastPrinted>2020-01-13T07:22:33Z</cp:lastPrinted>
  <dcterms:created xsi:type="dcterms:W3CDTF">2020-01-10T12:09:17Z</dcterms:created>
  <dcterms:modified xsi:type="dcterms:W3CDTF">2020-01-13T13:28:27Z</dcterms:modified>
</cp:coreProperties>
</file>